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521" r:id="rId2"/>
    <p:sldId id="514" r:id="rId3"/>
    <p:sldId id="512" r:id="rId4"/>
    <p:sldId id="568" r:id="rId5"/>
    <p:sldId id="569" r:id="rId6"/>
    <p:sldId id="541" r:id="rId7"/>
    <p:sldId id="545" r:id="rId8"/>
    <p:sldId id="546" r:id="rId9"/>
    <p:sldId id="547" r:id="rId10"/>
    <p:sldId id="576" r:id="rId11"/>
    <p:sldId id="572" r:id="rId12"/>
    <p:sldId id="573" r:id="rId13"/>
    <p:sldId id="571" r:id="rId14"/>
    <p:sldId id="574" r:id="rId15"/>
    <p:sldId id="577" r:id="rId16"/>
    <p:sldId id="542" r:id="rId17"/>
    <p:sldId id="548" r:id="rId18"/>
    <p:sldId id="549" r:id="rId19"/>
    <p:sldId id="553" r:id="rId20"/>
    <p:sldId id="543" r:id="rId21"/>
    <p:sldId id="550" r:id="rId22"/>
    <p:sldId id="551" r:id="rId23"/>
    <p:sldId id="552" r:id="rId24"/>
    <p:sldId id="544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0CDD8"/>
    <a:srgbClr val="063A65"/>
    <a:srgbClr val="BD9F68"/>
    <a:srgbClr val="CBB387"/>
    <a:srgbClr val="D8C5A4"/>
    <a:srgbClr val="EADFCD"/>
    <a:srgbClr val="F3863B"/>
    <a:srgbClr val="15529B"/>
    <a:srgbClr val="C816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91" autoAdjust="0"/>
    <p:restoredTop sz="93826" autoAdjust="0"/>
  </p:normalViewPr>
  <p:slideViewPr>
    <p:cSldViewPr snapToGrid="0">
      <p:cViewPr varScale="1">
        <p:scale>
          <a:sx n="82" d="100"/>
          <a:sy n="82" d="100"/>
        </p:scale>
        <p:origin x="3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92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C78CA6-5B79-492E-8C2D-3AE2D5BB1018}" type="doc">
      <dgm:prSet loTypeId="urn:microsoft.com/office/officeart/2009/layout/CircleArrowProcess#1" loCatId="process" qsTypeId="urn:microsoft.com/office/officeart/2005/8/quickstyle/simple1#1" qsCatId="simple" csTypeId="urn:microsoft.com/office/officeart/2005/8/colors/accent1_2#1" csCatId="accent1" phldr="0"/>
      <dgm:spPr/>
      <dgm:t>
        <a:bodyPr/>
        <a:lstStyle/>
        <a:p>
          <a:endParaRPr lang="zh-CN" altLang="en-US"/>
        </a:p>
      </dgm:t>
    </dgm:pt>
    <dgm:pt modelId="{EDB257E9-B2C9-449E-AA2E-44481864816C}">
      <dgm:prSet phldrT="[文本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Input data</a:t>
          </a:r>
        </a:p>
      </dgm:t>
    </dgm:pt>
    <dgm:pt modelId="{6283B390-6BCC-40B5-8388-C693F15C9419}" type="parTrans" cxnId="{1D5A27D8-6552-4FF8-8AA3-1145DAF575A6}">
      <dgm:prSet/>
      <dgm:spPr/>
      <dgm:t>
        <a:bodyPr/>
        <a:lstStyle/>
        <a:p>
          <a:endParaRPr lang="zh-CN" altLang="en-US"/>
        </a:p>
      </dgm:t>
    </dgm:pt>
    <dgm:pt modelId="{72D5E60E-11D5-43F1-ABF8-218CEAA77744}" type="sibTrans" cxnId="{1D5A27D8-6552-4FF8-8AA3-1145DAF575A6}">
      <dgm:prSet/>
      <dgm:spPr/>
      <dgm:t>
        <a:bodyPr/>
        <a:lstStyle/>
        <a:p>
          <a:endParaRPr lang="zh-CN" altLang="en-US"/>
        </a:p>
      </dgm:t>
    </dgm:pt>
    <dgm:pt modelId="{2DAE2122-0730-4137-B4FD-371391284BE4}">
      <dgm:prSet phldrT="[文本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Quality</a:t>
          </a:r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control</a:t>
          </a:r>
        </a:p>
      </dgm:t>
    </dgm:pt>
    <dgm:pt modelId="{FE9D79B9-BB0C-4C52-98CC-8B265FFB24FC}" type="parTrans" cxnId="{662A9728-6731-47BA-BD44-2DA55A06624A}">
      <dgm:prSet/>
      <dgm:spPr/>
      <dgm:t>
        <a:bodyPr/>
        <a:lstStyle/>
        <a:p>
          <a:endParaRPr lang="zh-CN" altLang="en-US"/>
        </a:p>
      </dgm:t>
    </dgm:pt>
    <dgm:pt modelId="{6E54B05B-E195-4692-8655-484956DBD3DC}" type="sibTrans" cxnId="{662A9728-6731-47BA-BD44-2DA55A06624A}">
      <dgm:prSet/>
      <dgm:spPr/>
      <dgm:t>
        <a:bodyPr/>
        <a:lstStyle/>
        <a:p>
          <a:endParaRPr lang="zh-CN" altLang="en-US"/>
        </a:p>
      </dgm:t>
    </dgm:pt>
    <dgm:pt modelId="{FE607383-412A-4DD6-8009-857E719470CF}">
      <dgm:prSet phldrT="[文本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Results </a:t>
          </a:r>
        </a:p>
      </dgm:t>
    </dgm:pt>
    <dgm:pt modelId="{77E06211-468A-46F0-BFF9-A595061D7035}" type="parTrans" cxnId="{1F2E283B-96BE-4AE1-9A10-758423EA22AB}">
      <dgm:prSet/>
      <dgm:spPr/>
      <dgm:t>
        <a:bodyPr/>
        <a:lstStyle/>
        <a:p>
          <a:endParaRPr lang="zh-CN" altLang="en-US"/>
        </a:p>
      </dgm:t>
    </dgm:pt>
    <dgm:pt modelId="{78FBB58A-2751-4CCB-9705-73A14905895B}" type="sibTrans" cxnId="{1F2E283B-96BE-4AE1-9A10-758423EA22AB}">
      <dgm:prSet/>
      <dgm:spPr/>
      <dgm:t>
        <a:bodyPr/>
        <a:lstStyle/>
        <a:p>
          <a:endParaRPr lang="zh-CN" altLang="en-US"/>
        </a:p>
      </dgm:t>
    </dgm:pt>
    <dgm:pt modelId="{CDA2FA46-1605-4A2B-AED7-E0913589BBA1}" type="pres">
      <dgm:prSet presAssocID="{C8C78CA6-5B79-492E-8C2D-3AE2D5BB1018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CF2E7BD8-FB5B-4454-BC2D-F6DA1930D0EE}" type="pres">
      <dgm:prSet presAssocID="{EDB257E9-B2C9-449E-AA2E-44481864816C}" presName="Accent1" presStyleCnt="0"/>
      <dgm:spPr/>
    </dgm:pt>
    <dgm:pt modelId="{35935415-9F0D-4451-B3CC-7F6C34E8D358}" type="pres">
      <dgm:prSet presAssocID="{EDB257E9-B2C9-449E-AA2E-44481864816C}" presName="Accent" presStyleLbl="node1" presStyleIdx="0" presStyleCnt="3"/>
      <dgm:spPr>
        <a:solidFill>
          <a:srgbClr val="063A65">
            <a:alpha val="30196"/>
          </a:srgbClr>
        </a:solidFill>
      </dgm:spPr>
    </dgm:pt>
    <dgm:pt modelId="{114747CC-1DF0-45E4-AA7A-EB5DC90939D1}" type="pres">
      <dgm:prSet presAssocID="{EDB257E9-B2C9-449E-AA2E-44481864816C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077B0C1E-CA20-48F4-99B3-5277F23E9A06}" type="pres">
      <dgm:prSet presAssocID="{2DAE2122-0730-4137-B4FD-371391284BE4}" presName="Accent2" presStyleCnt="0"/>
      <dgm:spPr/>
    </dgm:pt>
    <dgm:pt modelId="{1370D843-4C1B-4A31-9E7A-A46700005FE3}" type="pres">
      <dgm:prSet presAssocID="{2DAE2122-0730-4137-B4FD-371391284BE4}" presName="Accent" presStyleLbl="node1" presStyleIdx="1" presStyleCnt="3"/>
      <dgm:spPr>
        <a:solidFill>
          <a:srgbClr val="063A65">
            <a:alpha val="50196"/>
          </a:srgbClr>
        </a:solidFill>
      </dgm:spPr>
    </dgm:pt>
    <dgm:pt modelId="{9E22DE44-0BDC-49FD-A232-BEED7FC91A30}" type="pres">
      <dgm:prSet presAssocID="{2DAE2122-0730-4137-B4FD-371391284BE4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837FC06F-E98A-485D-85AE-A8F8907B8659}" type="pres">
      <dgm:prSet presAssocID="{FE607383-412A-4DD6-8009-857E719470CF}" presName="Accent3" presStyleCnt="0"/>
      <dgm:spPr/>
    </dgm:pt>
    <dgm:pt modelId="{3E15B64D-ED2D-4B0D-91B1-E5B09247FF54}" type="pres">
      <dgm:prSet presAssocID="{FE607383-412A-4DD6-8009-857E719470CF}" presName="Accent" presStyleLbl="node1" presStyleIdx="2" presStyleCnt="3"/>
      <dgm:spPr>
        <a:solidFill>
          <a:srgbClr val="063A65">
            <a:alpha val="69804"/>
          </a:srgbClr>
        </a:solidFill>
      </dgm:spPr>
    </dgm:pt>
    <dgm:pt modelId="{3A27F9C4-C48E-44C4-87EC-EAE0CC3EBD95}" type="pres">
      <dgm:prSet presAssocID="{FE607383-412A-4DD6-8009-857E719470CF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45C4BA14-C344-4E3C-9C07-1F488C5E75E4}" type="presOf" srcId="{2DAE2122-0730-4137-B4FD-371391284BE4}" destId="{9E22DE44-0BDC-49FD-A232-BEED7FC91A30}" srcOrd="0" destOrd="0" presId="urn:microsoft.com/office/officeart/2009/layout/CircleArrowProcess#1"/>
    <dgm:cxn modelId="{662A9728-6731-47BA-BD44-2DA55A06624A}" srcId="{C8C78CA6-5B79-492E-8C2D-3AE2D5BB1018}" destId="{2DAE2122-0730-4137-B4FD-371391284BE4}" srcOrd="1" destOrd="0" parTransId="{FE9D79B9-BB0C-4C52-98CC-8B265FFB24FC}" sibTransId="{6E54B05B-E195-4692-8655-484956DBD3DC}"/>
    <dgm:cxn modelId="{1F2E283B-96BE-4AE1-9A10-758423EA22AB}" srcId="{C8C78CA6-5B79-492E-8C2D-3AE2D5BB1018}" destId="{FE607383-412A-4DD6-8009-857E719470CF}" srcOrd="2" destOrd="0" parTransId="{77E06211-468A-46F0-BFF9-A595061D7035}" sibTransId="{78FBB58A-2751-4CCB-9705-73A14905895B}"/>
    <dgm:cxn modelId="{5BF7AA4B-BAD3-4CAD-A3BA-D6C2A317FB2C}" type="presOf" srcId="{C8C78CA6-5B79-492E-8C2D-3AE2D5BB1018}" destId="{CDA2FA46-1605-4A2B-AED7-E0913589BBA1}" srcOrd="0" destOrd="0" presId="urn:microsoft.com/office/officeart/2009/layout/CircleArrowProcess#1"/>
    <dgm:cxn modelId="{700FE7AE-2634-4CE9-B916-6678D2662F27}" type="presOf" srcId="{EDB257E9-B2C9-449E-AA2E-44481864816C}" destId="{114747CC-1DF0-45E4-AA7A-EB5DC90939D1}" srcOrd="0" destOrd="0" presId="urn:microsoft.com/office/officeart/2009/layout/CircleArrowProcess#1"/>
    <dgm:cxn modelId="{B8E214BE-839A-472C-9B6F-91648EDF0528}" type="presOf" srcId="{FE607383-412A-4DD6-8009-857E719470CF}" destId="{3A27F9C4-C48E-44C4-87EC-EAE0CC3EBD95}" srcOrd="0" destOrd="0" presId="urn:microsoft.com/office/officeart/2009/layout/CircleArrowProcess#1"/>
    <dgm:cxn modelId="{1D5A27D8-6552-4FF8-8AA3-1145DAF575A6}" srcId="{C8C78CA6-5B79-492E-8C2D-3AE2D5BB1018}" destId="{EDB257E9-B2C9-449E-AA2E-44481864816C}" srcOrd="0" destOrd="0" parTransId="{6283B390-6BCC-40B5-8388-C693F15C9419}" sibTransId="{72D5E60E-11D5-43F1-ABF8-218CEAA77744}"/>
    <dgm:cxn modelId="{215369E3-15E8-41B3-A4B3-E3D8663EE161}" type="presParOf" srcId="{CDA2FA46-1605-4A2B-AED7-E0913589BBA1}" destId="{CF2E7BD8-FB5B-4454-BC2D-F6DA1930D0EE}" srcOrd="0" destOrd="0" presId="urn:microsoft.com/office/officeart/2009/layout/CircleArrowProcess#1"/>
    <dgm:cxn modelId="{9CA7A80F-8FA8-4D22-8D56-97B99C1D342A}" type="presParOf" srcId="{CF2E7BD8-FB5B-4454-BC2D-F6DA1930D0EE}" destId="{35935415-9F0D-4451-B3CC-7F6C34E8D358}" srcOrd="0" destOrd="0" presId="urn:microsoft.com/office/officeart/2009/layout/CircleArrowProcess#1"/>
    <dgm:cxn modelId="{D09503B3-CC4F-4F46-8886-710A815B3271}" type="presParOf" srcId="{CDA2FA46-1605-4A2B-AED7-E0913589BBA1}" destId="{114747CC-1DF0-45E4-AA7A-EB5DC90939D1}" srcOrd="1" destOrd="0" presId="urn:microsoft.com/office/officeart/2009/layout/CircleArrowProcess#1"/>
    <dgm:cxn modelId="{CFA52E2C-F8D7-4424-8659-E4BA87C9CC13}" type="presParOf" srcId="{CDA2FA46-1605-4A2B-AED7-E0913589BBA1}" destId="{077B0C1E-CA20-48F4-99B3-5277F23E9A06}" srcOrd="2" destOrd="0" presId="urn:microsoft.com/office/officeart/2009/layout/CircleArrowProcess#1"/>
    <dgm:cxn modelId="{AF907CB7-66D1-4C25-A540-80AF11B64A72}" type="presParOf" srcId="{077B0C1E-CA20-48F4-99B3-5277F23E9A06}" destId="{1370D843-4C1B-4A31-9E7A-A46700005FE3}" srcOrd="0" destOrd="0" presId="urn:microsoft.com/office/officeart/2009/layout/CircleArrowProcess#1"/>
    <dgm:cxn modelId="{261DA651-B278-4774-9A6D-917BB65C5C50}" type="presParOf" srcId="{CDA2FA46-1605-4A2B-AED7-E0913589BBA1}" destId="{9E22DE44-0BDC-49FD-A232-BEED7FC91A30}" srcOrd="3" destOrd="0" presId="urn:microsoft.com/office/officeart/2009/layout/CircleArrowProcess#1"/>
    <dgm:cxn modelId="{B3F5C97D-ED91-463F-9E12-55E648C88EF6}" type="presParOf" srcId="{CDA2FA46-1605-4A2B-AED7-E0913589BBA1}" destId="{837FC06F-E98A-485D-85AE-A8F8907B8659}" srcOrd="4" destOrd="0" presId="urn:microsoft.com/office/officeart/2009/layout/CircleArrowProcess#1"/>
    <dgm:cxn modelId="{849A9E53-E29C-41DB-9ABF-612FFBF2CC6F}" type="presParOf" srcId="{837FC06F-E98A-485D-85AE-A8F8907B8659}" destId="{3E15B64D-ED2D-4B0D-91B1-E5B09247FF54}" srcOrd="0" destOrd="0" presId="urn:microsoft.com/office/officeart/2009/layout/CircleArrowProcess#1"/>
    <dgm:cxn modelId="{C7C24274-88E9-4649-9E0B-D4951A082892}" type="presParOf" srcId="{CDA2FA46-1605-4A2B-AED7-E0913589BBA1}" destId="{3A27F9C4-C48E-44C4-87EC-EAE0CC3EBD95}" srcOrd="5" destOrd="0" presId="urn:microsoft.com/office/officeart/2009/layout/CircleArrowProcess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935415-9F0D-4451-B3CC-7F6C34E8D358}">
      <dsp:nvSpPr>
        <dsp:cNvPr id="0" name=""/>
        <dsp:cNvSpPr/>
      </dsp:nvSpPr>
      <dsp:spPr>
        <a:xfrm>
          <a:off x="2634902" y="0"/>
          <a:ext cx="2201132" cy="2201467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063A65">
            <a:alpha val="30196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4747CC-1DF0-45E4-AA7A-EB5DC90939D1}">
      <dsp:nvSpPr>
        <dsp:cNvPr id="0" name=""/>
        <dsp:cNvSpPr/>
      </dsp:nvSpPr>
      <dsp:spPr bwMode="white">
        <a:xfrm>
          <a:off x="3121424" y="794796"/>
          <a:ext cx="1223127" cy="6114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Input data</a:t>
          </a:r>
        </a:p>
      </dsp:txBody>
      <dsp:txXfrm>
        <a:off x="3121424" y="794796"/>
        <a:ext cx="1223127" cy="611417"/>
      </dsp:txXfrm>
    </dsp:sp>
    <dsp:sp modelId="{1370D843-4C1B-4A31-9E7A-A46700005FE3}">
      <dsp:nvSpPr>
        <dsp:cNvPr id="0" name=""/>
        <dsp:cNvSpPr/>
      </dsp:nvSpPr>
      <dsp:spPr>
        <a:xfrm>
          <a:off x="2023545" y="1264906"/>
          <a:ext cx="2201132" cy="2201467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063A65">
            <a:alpha val="50196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22DE44-0BDC-49FD-A232-BEED7FC91A30}">
      <dsp:nvSpPr>
        <dsp:cNvPr id="0" name=""/>
        <dsp:cNvSpPr/>
      </dsp:nvSpPr>
      <dsp:spPr bwMode="white">
        <a:xfrm>
          <a:off x="2512548" y="2067019"/>
          <a:ext cx="1223127" cy="6114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Quality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control</a:t>
          </a:r>
        </a:p>
      </dsp:txBody>
      <dsp:txXfrm>
        <a:off x="2512548" y="2067019"/>
        <a:ext cx="1223127" cy="611417"/>
      </dsp:txXfrm>
    </dsp:sp>
    <dsp:sp modelId="{3E15B64D-ED2D-4B0D-91B1-E5B09247FF54}">
      <dsp:nvSpPr>
        <dsp:cNvPr id="0" name=""/>
        <dsp:cNvSpPr/>
      </dsp:nvSpPr>
      <dsp:spPr>
        <a:xfrm>
          <a:off x="2791564" y="2681180"/>
          <a:ext cx="1891114" cy="1891872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rgbClr val="063A65">
            <a:alpha val="69804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27F9C4-C48E-44C4-87EC-EAE0CC3EBD95}">
      <dsp:nvSpPr>
        <dsp:cNvPr id="0" name=""/>
        <dsp:cNvSpPr/>
      </dsp:nvSpPr>
      <dsp:spPr bwMode="white">
        <a:xfrm>
          <a:off x="3124318" y="3341072"/>
          <a:ext cx="1223127" cy="6114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Results </a:t>
          </a:r>
        </a:p>
      </dsp:txBody>
      <dsp:txXfrm>
        <a:off x="3124318" y="3341072"/>
        <a:ext cx="1223127" cy="6114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#1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B2BB05A-5460-4E9C-AC8C-6B9B6F2C6D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83E9D2A-E7A4-4838-A136-A72021225E1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08C3B1-167A-4D27-B8C3-D322959B116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2C642CC-5FE3-45A6-901E-1C9358E8CD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3F9B0D-8BEE-486D-9AC9-8DE642F3E2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65B007-A24C-447D-B308-6C22707D23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42727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52F569-4378-4B9E-B24B-157A870E466B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D11614-B1B4-4A7E-8484-D6D067AF1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068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4585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11329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6845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2433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4161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9759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156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545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1974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439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938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形 14">
            <a:extLst>
              <a:ext uri="{FF2B5EF4-FFF2-40B4-BE49-F238E27FC236}">
                <a16:creationId xmlns:a16="http://schemas.microsoft.com/office/drawing/2014/main" id="{7D739DC5-9201-463D-9C90-356A2347A9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0652" y="409802"/>
            <a:ext cx="2612072" cy="68674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461D330-D39E-4021-9597-F630669AD4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6" b="6251"/>
          <a:stretch/>
        </p:blipFill>
        <p:spPr>
          <a:xfrm rot="10800000">
            <a:off x="-1" y="0"/>
            <a:ext cx="12192001" cy="68580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97528A93-50A1-40C3-8BB0-2F4B4F8A96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058" y="5832702"/>
            <a:ext cx="2612072" cy="6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623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C7BFA18-4386-438A-9E28-B51AC95C4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68E0DD-50B0-4F13-9D1E-9BBB0E93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51E826-EECB-40F7-9993-EE885258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itre 11">
            <a:extLst>
              <a:ext uri="{FF2B5EF4-FFF2-40B4-BE49-F238E27FC236}">
                <a16:creationId xmlns:a16="http://schemas.microsoft.com/office/drawing/2014/main" id="{D5D7C9B7-5EF2-4350-86B6-67A8888EB269}"/>
              </a:ext>
            </a:extLst>
          </p:cNvPr>
          <p:cNvSpPr txBox="1">
            <a:spLocks/>
          </p:cNvSpPr>
          <p:nvPr userDrawn="1"/>
        </p:nvSpPr>
        <p:spPr>
          <a:xfrm>
            <a:off x="10087730" y="6247075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3861103C-E3AB-4771-BB99-705A5D6F339D}"/>
              </a:ext>
            </a:extLst>
          </p:cNvPr>
          <p:cNvCxnSpPr>
            <a:cxnSpLocks/>
          </p:cNvCxnSpPr>
          <p:nvPr userDrawn="1"/>
        </p:nvCxnSpPr>
        <p:spPr>
          <a:xfrm>
            <a:off x="0" y="3835400"/>
            <a:ext cx="12192000" cy="0"/>
          </a:xfrm>
          <a:prstGeom prst="line">
            <a:avLst/>
          </a:prstGeom>
          <a:ln w="57150">
            <a:solidFill>
              <a:srgbClr val="BD9F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8C278EDD-83F0-4D80-B8C3-FEF556083A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47" b="23829"/>
          <a:stretch/>
        </p:blipFill>
        <p:spPr>
          <a:xfrm>
            <a:off x="0" y="-18081"/>
            <a:ext cx="12192000" cy="3778644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DBBEAE83-7BE1-4CD7-B4D9-B3F716F6A133}"/>
              </a:ext>
            </a:extLst>
          </p:cNvPr>
          <p:cNvSpPr/>
          <p:nvPr userDrawn="1"/>
        </p:nvSpPr>
        <p:spPr>
          <a:xfrm>
            <a:off x="0" y="0"/>
            <a:ext cx="12192000" cy="3760562"/>
          </a:xfrm>
          <a:prstGeom prst="rect">
            <a:avLst/>
          </a:prstGeom>
          <a:solidFill>
            <a:srgbClr val="063A65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4">
            <a:extLst>
              <a:ext uri="{FF2B5EF4-FFF2-40B4-BE49-F238E27FC236}">
                <a16:creationId xmlns:a16="http://schemas.microsoft.com/office/drawing/2014/main" id="{3568A7DF-AE35-47C4-A921-0291499A2F43}"/>
              </a:ext>
            </a:extLst>
          </p:cNvPr>
          <p:cNvSpPr/>
          <p:nvPr userDrawn="1"/>
        </p:nvSpPr>
        <p:spPr>
          <a:xfrm rot="5400000">
            <a:off x="9143026" y="1072243"/>
            <a:ext cx="2667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4C3AEEF-2B70-4CDF-B184-99690E7496F3}"/>
              </a:ext>
            </a:extLst>
          </p:cNvPr>
          <p:cNvGrpSpPr/>
          <p:nvPr userDrawn="1"/>
        </p:nvGrpSpPr>
        <p:grpSpPr>
          <a:xfrm>
            <a:off x="9057832" y="3429000"/>
            <a:ext cx="2101020" cy="2015089"/>
            <a:chOff x="1048224" y="3047028"/>
            <a:chExt cx="2862843" cy="299150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7EBD475-7F9A-4EF1-9B76-2B3E290933BF}"/>
                </a:ext>
              </a:extLst>
            </p:cNvPr>
            <p:cNvSpPr/>
            <p:nvPr/>
          </p:nvSpPr>
          <p:spPr>
            <a:xfrm>
              <a:off x="1048225" y="3047028"/>
              <a:ext cx="2862842" cy="28945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BF8FCFD4-81B3-416A-88A9-011DC9A02AC9}"/>
                </a:ext>
              </a:extLst>
            </p:cNvPr>
            <p:cNvSpPr/>
            <p:nvPr/>
          </p:nvSpPr>
          <p:spPr>
            <a:xfrm rot="5400000">
              <a:off x="2431166" y="4558633"/>
              <a:ext cx="96958" cy="2862841"/>
            </a:xfrm>
            <a:prstGeom prst="rect">
              <a:avLst/>
            </a:prstGeom>
            <a:solidFill>
              <a:srgbClr val="BD9F68"/>
            </a:solidFill>
            <a:ln>
              <a:solidFill>
                <a:srgbClr val="BD9F6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BD9F68"/>
                </a:solidFill>
              </a:endParaRPr>
            </a:p>
          </p:txBody>
        </p:sp>
      </p:grpSp>
      <p:pic>
        <p:nvPicPr>
          <p:cNvPr id="29" name="图形 28">
            <a:extLst>
              <a:ext uri="{FF2B5EF4-FFF2-40B4-BE49-F238E27FC236}">
                <a16:creationId xmlns:a16="http://schemas.microsoft.com/office/drawing/2014/main" id="{CB769F20-0013-4A77-A6F5-BB91FEBE10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8500" y="516483"/>
            <a:ext cx="2526948" cy="66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17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C7BFA18-4386-438A-9E28-B51AC95C4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68E0DD-50B0-4F13-9D1E-9BBB0E93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51E826-EECB-40F7-9993-EE885258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150913A5-DAF9-4E12-B895-327254FBC8B3}"/>
              </a:ext>
            </a:extLst>
          </p:cNvPr>
          <p:cNvCxnSpPr>
            <a:cxnSpLocks/>
          </p:cNvCxnSpPr>
          <p:nvPr userDrawn="1"/>
        </p:nvCxnSpPr>
        <p:spPr>
          <a:xfrm>
            <a:off x="0" y="3835400"/>
            <a:ext cx="12192000" cy="0"/>
          </a:xfrm>
          <a:prstGeom prst="line">
            <a:avLst/>
          </a:prstGeom>
          <a:ln w="57150">
            <a:solidFill>
              <a:srgbClr val="BD9F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>
            <a:extLst>
              <a:ext uri="{FF2B5EF4-FFF2-40B4-BE49-F238E27FC236}">
                <a16:creationId xmlns:a16="http://schemas.microsoft.com/office/drawing/2014/main" id="{2FF00004-06EA-4150-BA6E-CE3ABEBC6C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47" b="23829"/>
          <a:stretch/>
        </p:blipFill>
        <p:spPr>
          <a:xfrm>
            <a:off x="0" y="-18081"/>
            <a:ext cx="12192000" cy="3778644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3495B6AA-62BF-4B36-8DF1-2E91B0FD327E}"/>
              </a:ext>
            </a:extLst>
          </p:cNvPr>
          <p:cNvSpPr/>
          <p:nvPr userDrawn="1"/>
        </p:nvSpPr>
        <p:spPr>
          <a:xfrm>
            <a:off x="0" y="0"/>
            <a:ext cx="12192000" cy="3760562"/>
          </a:xfrm>
          <a:prstGeom prst="rect">
            <a:avLst/>
          </a:prstGeom>
          <a:solidFill>
            <a:srgbClr val="063A65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0971064-6373-4327-91CD-EA6D87C44C81}"/>
              </a:ext>
            </a:extLst>
          </p:cNvPr>
          <p:cNvGrpSpPr/>
          <p:nvPr userDrawn="1"/>
        </p:nvGrpSpPr>
        <p:grpSpPr>
          <a:xfrm>
            <a:off x="1105110" y="3429000"/>
            <a:ext cx="2101020" cy="2015089"/>
            <a:chOff x="1048224" y="3047028"/>
            <a:chExt cx="2862843" cy="2991505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87C7EC1-F18A-4CB2-974B-0D109CD62D84}"/>
                </a:ext>
              </a:extLst>
            </p:cNvPr>
            <p:cNvSpPr/>
            <p:nvPr/>
          </p:nvSpPr>
          <p:spPr>
            <a:xfrm>
              <a:off x="1048225" y="3047028"/>
              <a:ext cx="2862842" cy="28945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ADD4A94-BDCF-44A9-823A-E20B58730446}"/>
                </a:ext>
              </a:extLst>
            </p:cNvPr>
            <p:cNvSpPr/>
            <p:nvPr/>
          </p:nvSpPr>
          <p:spPr>
            <a:xfrm rot="5400000">
              <a:off x="2431166" y="4558633"/>
              <a:ext cx="96958" cy="2862841"/>
            </a:xfrm>
            <a:prstGeom prst="rect">
              <a:avLst/>
            </a:prstGeom>
            <a:solidFill>
              <a:srgbClr val="BD9F68"/>
            </a:solidFill>
            <a:ln>
              <a:solidFill>
                <a:srgbClr val="BD9F6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BD9F68"/>
                </a:solidFill>
              </a:endParaRPr>
            </a:p>
          </p:txBody>
        </p:sp>
      </p:grpSp>
      <p:sp>
        <p:nvSpPr>
          <p:cNvPr id="23" name="Rectangle 4">
            <a:extLst>
              <a:ext uri="{FF2B5EF4-FFF2-40B4-BE49-F238E27FC236}">
                <a16:creationId xmlns:a16="http://schemas.microsoft.com/office/drawing/2014/main" id="{B4A58AA8-1AB7-4E29-AB91-AE8806722688}"/>
              </a:ext>
            </a:extLst>
          </p:cNvPr>
          <p:cNvSpPr/>
          <p:nvPr userDrawn="1"/>
        </p:nvSpPr>
        <p:spPr>
          <a:xfrm rot="5400000">
            <a:off x="9143026" y="1072243"/>
            <a:ext cx="2667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Titre 11">
            <a:extLst>
              <a:ext uri="{FF2B5EF4-FFF2-40B4-BE49-F238E27FC236}">
                <a16:creationId xmlns:a16="http://schemas.microsoft.com/office/drawing/2014/main" id="{5622BF8C-B2F2-4E26-B36D-723FF76DE53C}"/>
              </a:ext>
            </a:extLst>
          </p:cNvPr>
          <p:cNvSpPr txBox="1">
            <a:spLocks/>
          </p:cNvSpPr>
          <p:nvPr userDrawn="1"/>
        </p:nvSpPr>
        <p:spPr>
          <a:xfrm>
            <a:off x="10108341" y="4001201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pic>
        <p:nvPicPr>
          <p:cNvPr id="31" name="图形 30">
            <a:extLst>
              <a:ext uri="{FF2B5EF4-FFF2-40B4-BE49-F238E27FC236}">
                <a16:creationId xmlns:a16="http://schemas.microsoft.com/office/drawing/2014/main" id="{027DB284-D5CE-4F9E-85FA-67E98DB3F7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8500" y="516483"/>
            <a:ext cx="2526948" cy="66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090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BAFC74-CB21-4A6E-BD0B-3C3E1024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416780-FCAB-4AED-882A-EB19941A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9B5FC7-3FDE-47ED-A005-E0AA759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46AB092C-B683-45A6-ACEE-C4DEF7130E98}"/>
              </a:ext>
            </a:extLst>
          </p:cNvPr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7D48DD4C-EA1E-45BB-9E16-125BDCC2E981}"/>
              </a:ext>
            </a:extLst>
          </p:cNvPr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B85A16C9-8D8E-44AF-B650-D3E735981261}"/>
              </a:ext>
            </a:extLst>
          </p:cNvPr>
          <p:cNvSpPr/>
          <p:nvPr userDrawn="1"/>
        </p:nvSpPr>
        <p:spPr>
          <a:xfrm rot="5400000">
            <a:off x="843469" y="6472093"/>
            <a:ext cx="249299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Titre 11">
            <a:extLst>
              <a:ext uri="{FF2B5EF4-FFF2-40B4-BE49-F238E27FC236}">
                <a16:creationId xmlns:a16="http://schemas.microsoft.com/office/drawing/2014/main" id="{256743CF-D33C-45A8-9314-9337572A3E39}"/>
              </a:ext>
            </a:extLst>
          </p:cNvPr>
          <p:cNvSpPr txBox="1">
            <a:spLocks/>
          </p:cNvSpPr>
          <p:nvPr userDrawn="1"/>
        </p:nvSpPr>
        <p:spPr>
          <a:xfrm>
            <a:off x="579323" y="6222186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5CE44FAB-9D0E-4C81-8967-2091D705478A}"/>
              </a:ext>
            </a:extLst>
          </p:cNvPr>
          <p:cNvSpPr/>
          <p:nvPr userDrawn="1"/>
        </p:nvSpPr>
        <p:spPr>
          <a:xfrm rot="5400000">
            <a:off x="8880730" y="4253593"/>
            <a:ext cx="46863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right-quote-sign_36811">
            <a:extLst>
              <a:ext uri="{FF2B5EF4-FFF2-40B4-BE49-F238E27FC236}">
                <a16:creationId xmlns:a16="http://schemas.microsoft.com/office/drawing/2014/main" id="{8B99FE0C-2C4B-4283-8542-9DFA1532931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0589311" y="1075716"/>
            <a:ext cx="872412" cy="846136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C0CDD8">
              <a:alpha val="74902"/>
            </a:srgbClr>
          </a:solidFill>
          <a:ln>
            <a:noFill/>
          </a:ln>
        </p:spPr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58A13FD-D0C3-4D85-BA6A-EDF1E0C18FFE}"/>
              </a:ext>
            </a:extLst>
          </p:cNvPr>
          <p:cNvSpPr txBox="1"/>
          <p:nvPr userDrawn="1"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4">
            <a:extLst>
              <a:ext uri="{FF2B5EF4-FFF2-40B4-BE49-F238E27FC236}">
                <a16:creationId xmlns:a16="http://schemas.microsoft.com/office/drawing/2014/main" id="{F8EB0EC9-A419-405F-AC6A-096A2760F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972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31587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BAFC74-CB21-4A6E-BD0B-3C3E1024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416780-FCAB-4AED-882A-EB19941A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9B5FC7-3FDE-47ED-A005-E0AA759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折角 5">
            <a:extLst>
              <a:ext uri="{FF2B5EF4-FFF2-40B4-BE49-F238E27FC236}">
                <a16:creationId xmlns:a16="http://schemas.microsoft.com/office/drawing/2014/main" id="{7476F9B1-EBE3-42FA-8AD2-0C380A55BB81}"/>
              </a:ext>
            </a:extLst>
          </p:cNvPr>
          <p:cNvSpPr/>
          <p:nvPr userDrawn="1"/>
        </p:nvSpPr>
        <p:spPr>
          <a:xfrm>
            <a:off x="1475830" y="1179700"/>
            <a:ext cx="9707269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1D12F214-122A-402C-96D3-B6A5E7FD0294}"/>
              </a:ext>
            </a:extLst>
          </p:cNvPr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01797DEE-528A-49FC-BEEE-0E8A6B686233}"/>
              </a:ext>
            </a:extLst>
          </p:cNvPr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矩形: 折角 9">
            <a:extLst>
              <a:ext uri="{FF2B5EF4-FFF2-40B4-BE49-F238E27FC236}">
                <a16:creationId xmlns:a16="http://schemas.microsoft.com/office/drawing/2014/main" id="{9CF375F9-50F4-4249-8C28-BDE167FEC27D}"/>
              </a:ext>
            </a:extLst>
          </p:cNvPr>
          <p:cNvSpPr/>
          <p:nvPr userDrawn="1"/>
        </p:nvSpPr>
        <p:spPr>
          <a:xfrm>
            <a:off x="1369903" y="1273482"/>
            <a:ext cx="9707269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3C50EC3D-E5BC-47B3-93D0-53CAF6487CFA}"/>
              </a:ext>
            </a:extLst>
          </p:cNvPr>
          <p:cNvSpPr/>
          <p:nvPr userDrawn="1"/>
        </p:nvSpPr>
        <p:spPr>
          <a:xfrm rot="5400000">
            <a:off x="2093514" y="6093823"/>
            <a:ext cx="100584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Titre 11">
            <a:extLst>
              <a:ext uri="{FF2B5EF4-FFF2-40B4-BE49-F238E27FC236}">
                <a16:creationId xmlns:a16="http://schemas.microsoft.com/office/drawing/2014/main" id="{C9E809A9-7B17-450C-A4E8-AE8989C3D518}"/>
              </a:ext>
            </a:extLst>
          </p:cNvPr>
          <p:cNvSpPr txBox="1">
            <a:spLocks/>
          </p:cNvSpPr>
          <p:nvPr userDrawn="1"/>
        </p:nvSpPr>
        <p:spPr>
          <a:xfrm>
            <a:off x="2207638" y="5512948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sp>
        <p:nvSpPr>
          <p:cNvPr id="13" name="right-quote-sign_36811">
            <a:extLst>
              <a:ext uri="{FF2B5EF4-FFF2-40B4-BE49-F238E27FC236}">
                <a16:creationId xmlns:a16="http://schemas.microsoft.com/office/drawing/2014/main" id="{722C4A2A-6BF7-4671-BCE9-BBEF3900797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0399359" y="91957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063A65">
              <a:alpha val="50196"/>
            </a:srgbClr>
          </a:solidFill>
          <a:ln>
            <a:noFill/>
          </a:ln>
        </p:spPr>
      </p:sp>
      <p:sp>
        <p:nvSpPr>
          <p:cNvPr id="16" name="标题 14">
            <a:extLst>
              <a:ext uri="{FF2B5EF4-FFF2-40B4-BE49-F238E27FC236}">
                <a16:creationId xmlns:a16="http://schemas.microsoft.com/office/drawing/2014/main" id="{4D04B493-55E5-4B33-82CA-0550ED6C0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23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83811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BAFC74-CB21-4A6E-BD0B-3C3E1024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416780-FCAB-4AED-882A-EB19941A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9B5FC7-3FDE-47ED-A005-E0AA759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折角 5">
            <a:extLst>
              <a:ext uri="{FF2B5EF4-FFF2-40B4-BE49-F238E27FC236}">
                <a16:creationId xmlns:a16="http://schemas.microsoft.com/office/drawing/2014/main" id="{DB9813A5-C928-4506-96D3-300A8A9B58CA}"/>
              </a:ext>
            </a:extLst>
          </p:cNvPr>
          <p:cNvSpPr/>
          <p:nvPr userDrawn="1"/>
        </p:nvSpPr>
        <p:spPr>
          <a:xfrm>
            <a:off x="1475831" y="1179700"/>
            <a:ext cx="2854870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51BC1AB9-E104-4FBE-8E63-1640D4532D65}"/>
              </a:ext>
            </a:extLst>
          </p:cNvPr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09DBD9D3-F04E-4D47-9EAA-49C308A5034C}"/>
              </a:ext>
            </a:extLst>
          </p:cNvPr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矩形: 折角 8">
            <a:extLst>
              <a:ext uri="{FF2B5EF4-FFF2-40B4-BE49-F238E27FC236}">
                <a16:creationId xmlns:a16="http://schemas.microsoft.com/office/drawing/2014/main" id="{F01C7D8C-02A9-4B2B-BA93-6602B41633E1}"/>
              </a:ext>
            </a:extLst>
          </p:cNvPr>
          <p:cNvSpPr/>
          <p:nvPr userDrawn="1"/>
        </p:nvSpPr>
        <p:spPr>
          <a:xfrm>
            <a:off x="1369904" y="1273482"/>
            <a:ext cx="2854870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5233E80A-D93D-429F-B020-793705E34445}"/>
              </a:ext>
            </a:extLst>
          </p:cNvPr>
          <p:cNvSpPr/>
          <p:nvPr userDrawn="1"/>
        </p:nvSpPr>
        <p:spPr>
          <a:xfrm rot="5400000">
            <a:off x="2093514" y="6093823"/>
            <a:ext cx="100584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re 11">
            <a:extLst>
              <a:ext uri="{FF2B5EF4-FFF2-40B4-BE49-F238E27FC236}">
                <a16:creationId xmlns:a16="http://schemas.microsoft.com/office/drawing/2014/main" id="{A54D367E-43BD-4439-92E4-BCB9756C1DE0}"/>
              </a:ext>
            </a:extLst>
          </p:cNvPr>
          <p:cNvSpPr txBox="1">
            <a:spLocks/>
          </p:cNvSpPr>
          <p:nvPr userDrawn="1"/>
        </p:nvSpPr>
        <p:spPr>
          <a:xfrm>
            <a:off x="2207638" y="5512948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sp>
        <p:nvSpPr>
          <p:cNvPr id="12" name="矩形: 折角 11">
            <a:extLst>
              <a:ext uri="{FF2B5EF4-FFF2-40B4-BE49-F238E27FC236}">
                <a16:creationId xmlns:a16="http://schemas.microsoft.com/office/drawing/2014/main" id="{A0FAFC51-E1FC-4D1E-9F98-715EC74A3D84}"/>
              </a:ext>
            </a:extLst>
          </p:cNvPr>
          <p:cNvSpPr/>
          <p:nvPr userDrawn="1"/>
        </p:nvSpPr>
        <p:spPr>
          <a:xfrm>
            <a:off x="4887338" y="1179700"/>
            <a:ext cx="2854870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折角 12">
            <a:extLst>
              <a:ext uri="{FF2B5EF4-FFF2-40B4-BE49-F238E27FC236}">
                <a16:creationId xmlns:a16="http://schemas.microsoft.com/office/drawing/2014/main" id="{24DB2139-DEAD-45C7-851B-2E08C9A07EE4}"/>
              </a:ext>
            </a:extLst>
          </p:cNvPr>
          <p:cNvSpPr/>
          <p:nvPr userDrawn="1"/>
        </p:nvSpPr>
        <p:spPr>
          <a:xfrm>
            <a:off x="4781411" y="1273482"/>
            <a:ext cx="2854870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: 折角 13">
            <a:extLst>
              <a:ext uri="{FF2B5EF4-FFF2-40B4-BE49-F238E27FC236}">
                <a16:creationId xmlns:a16="http://schemas.microsoft.com/office/drawing/2014/main" id="{6A1B621A-5D38-48EB-923E-04C23446776E}"/>
              </a:ext>
            </a:extLst>
          </p:cNvPr>
          <p:cNvSpPr/>
          <p:nvPr userDrawn="1"/>
        </p:nvSpPr>
        <p:spPr>
          <a:xfrm>
            <a:off x="8314397" y="1179700"/>
            <a:ext cx="2854870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折角 14">
            <a:extLst>
              <a:ext uri="{FF2B5EF4-FFF2-40B4-BE49-F238E27FC236}">
                <a16:creationId xmlns:a16="http://schemas.microsoft.com/office/drawing/2014/main" id="{DF70FFBB-F51A-4F84-83A2-9C3884C6B95D}"/>
              </a:ext>
            </a:extLst>
          </p:cNvPr>
          <p:cNvSpPr/>
          <p:nvPr userDrawn="1"/>
        </p:nvSpPr>
        <p:spPr>
          <a:xfrm>
            <a:off x="8208470" y="1273482"/>
            <a:ext cx="2854870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right-quote-sign_36811">
            <a:extLst>
              <a:ext uri="{FF2B5EF4-FFF2-40B4-BE49-F238E27FC236}">
                <a16:creationId xmlns:a16="http://schemas.microsoft.com/office/drawing/2014/main" id="{470EB7C8-2CFA-4B47-9DBF-703E1BE8E48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0399359" y="91957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063A65">
              <a:alpha val="50196"/>
            </a:srgbClr>
          </a:solidFill>
          <a:ln>
            <a:noFill/>
          </a:ln>
        </p:spPr>
      </p:sp>
      <p:sp>
        <p:nvSpPr>
          <p:cNvPr id="17" name="标题 14">
            <a:extLst>
              <a:ext uri="{FF2B5EF4-FFF2-40B4-BE49-F238E27FC236}">
                <a16:creationId xmlns:a16="http://schemas.microsoft.com/office/drawing/2014/main" id="{58803DCE-CA56-4349-8E79-4AD6DDFA8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23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177054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BAFC74-CB21-4A6E-BD0B-3C3E1024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416780-FCAB-4AED-882A-EB19941A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9B5FC7-3FDE-47ED-A005-E0AA759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折角 5">
            <a:extLst>
              <a:ext uri="{FF2B5EF4-FFF2-40B4-BE49-F238E27FC236}">
                <a16:creationId xmlns:a16="http://schemas.microsoft.com/office/drawing/2014/main" id="{A5654B04-809E-44B7-B331-C6C4EA4346D5}"/>
              </a:ext>
            </a:extLst>
          </p:cNvPr>
          <p:cNvSpPr/>
          <p:nvPr userDrawn="1"/>
        </p:nvSpPr>
        <p:spPr>
          <a:xfrm>
            <a:off x="1475830" y="1179700"/>
            <a:ext cx="4408597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AA1C4F03-675A-4A23-821D-C3B9561C9AC0}"/>
              </a:ext>
            </a:extLst>
          </p:cNvPr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72167ACB-1F2D-4274-8BC6-D5B18F9DB8B4}"/>
              </a:ext>
            </a:extLst>
          </p:cNvPr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矩形: 折角 8">
            <a:extLst>
              <a:ext uri="{FF2B5EF4-FFF2-40B4-BE49-F238E27FC236}">
                <a16:creationId xmlns:a16="http://schemas.microsoft.com/office/drawing/2014/main" id="{144772CD-CAC8-4BFF-B16C-D5C209705C58}"/>
              </a:ext>
            </a:extLst>
          </p:cNvPr>
          <p:cNvSpPr/>
          <p:nvPr userDrawn="1"/>
        </p:nvSpPr>
        <p:spPr>
          <a:xfrm>
            <a:off x="1369903" y="1273482"/>
            <a:ext cx="4408597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1835C72C-F19F-40A9-8908-5B10C7C589A1}"/>
              </a:ext>
            </a:extLst>
          </p:cNvPr>
          <p:cNvSpPr/>
          <p:nvPr userDrawn="1"/>
        </p:nvSpPr>
        <p:spPr>
          <a:xfrm rot="5400000">
            <a:off x="2093514" y="6093823"/>
            <a:ext cx="100584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re 11">
            <a:extLst>
              <a:ext uri="{FF2B5EF4-FFF2-40B4-BE49-F238E27FC236}">
                <a16:creationId xmlns:a16="http://schemas.microsoft.com/office/drawing/2014/main" id="{667A24EB-01AB-4A72-B857-7FD38130EAB6}"/>
              </a:ext>
            </a:extLst>
          </p:cNvPr>
          <p:cNvSpPr txBox="1">
            <a:spLocks/>
          </p:cNvSpPr>
          <p:nvPr userDrawn="1"/>
        </p:nvSpPr>
        <p:spPr>
          <a:xfrm>
            <a:off x="2207638" y="5512948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sp>
        <p:nvSpPr>
          <p:cNvPr id="12" name="right-quote-sign_36811">
            <a:extLst>
              <a:ext uri="{FF2B5EF4-FFF2-40B4-BE49-F238E27FC236}">
                <a16:creationId xmlns:a16="http://schemas.microsoft.com/office/drawing/2014/main" id="{9F4B87ED-A83D-4F1F-B9EB-93341EC9D0A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0399359" y="91957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063A65">
              <a:alpha val="50196"/>
            </a:srgbClr>
          </a:solidFill>
          <a:ln>
            <a:noFill/>
          </a:ln>
        </p:spPr>
      </p:sp>
      <p:sp>
        <p:nvSpPr>
          <p:cNvPr id="13" name="矩形: 折角 12">
            <a:extLst>
              <a:ext uri="{FF2B5EF4-FFF2-40B4-BE49-F238E27FC236}">
                <a16:creationId xmlns:a16="http://schemas.microsoft.com/office/drawing/2014/main" id="{5ED9AE07-AE3C-49B6-AF76-9F9A6F44C161}"/>
              </a:ext>
            </a:extLst>
          </p:cNvPr>
          <p:cNvSpPr/>
          <p:nvPr userDrawn="1"/>
        </p:nvSpPr>
        <p:spPr>
          <a:xfrm>
            <a:off x="6722162" y="1179700"/>
            <a:ext cx="4408597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折角 13">
            <a:extLst>
              <a:ext uri="{FF2B5EF4-FFF2-40B4-BE49-F238E27FC236}">
                <a16:creationId xmlns:a16="http://schemas.microsoft.com/office/drawing/2014/main" id="{695CC33A-297C-4316-9B95-51D358D21202}"/>
              </a:ext>
            </a:extLst>
          </p:cNvPr>
          <p:cNvSpPr/>
          <p:nvPr userDrawn="1"/>
        </p:nvSpPr>
        <p:spPr>
          <a:xfrm>
            <a:off x="6616235" y="1273482"/>
            <a:ext cx="4408597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标题 14">
            <a:extLst>
              <a:ext uri="{FF2B5EF4-FFF2-40B4-BE49-F238E27FC236}">
                <a16:creationId xmlns:a16="http://schemas.microsoft.com/office/drawing/2014/main" id="{9BC81183-36AF-4697-83CD-332CFE6C6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23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433278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BAFC74-CB21-4A6E-BD0B-3C3E1024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416780-FCAB-4AED-882A-EB19941A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9B5FC7-3FDE-47ED-A005-E0AA759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A3BE5E9D-EC82-441D-862D-75DBDFC469F5}"/>
              </a:ext>
            </a:extLst>
          </p:cNvPr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D03422DB-D56C-426B-8BB5-09387C19FF24}"/>
              </a:ext>
            </a:extLst>
          </p:cNvPr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标题 14">
            <a:extLst>
              <a:ext uri="{FF2B5EF4-FFF2-40B4-BE49-F238E27FC236}">
                <a16:creationId xmlns:a16="http://schemas.microsoft.com/office/drawing/2014/main" id="{1A36A383-8149-47CB-AF4B-152D224E8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23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76544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800511-0DBF-4584-8034-3A44935E8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C5A0ED7-135D-4294-A5B1-5C2A02B46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F2F0E5F-CE32-446E-94E7-E3466F418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702124-380C-4CCE-957A-5EB6205F51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12192001" cy="68580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7520EBB-5B6E-4B0A-BE7C-4D46647AFE2F}"/>
              </a:ext>
            </a:extLst>
          </p:cNvPr>
          <p:cNvSpPr/>
          <p:nvPr userDrawn="1"/>
        </p:nvSpPr>
        <p:spPr>
          <a:xfrm>
            <a:off x="0" y="-3"/>
            <a:ext cx="12192000" cy="6858000"/>
          </a:xfrm>
          <a:prstGeom prst="rect">
            <a:avLst/>
          </a:prstGeom>
          <a:solidFill>
            <a:srgbClr val="063A65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6308AF-3A59-4B6C-89CF-2AC285BE6038}"/>
              </a:ext>
            </a:extLst>
          </p:cNvPr>
          <p:cNvSpPr/>
          <p:nvPr userDrawn="1"/>
        </p:nvSpPr>
        <p:spPr>
          <a:xfrm>
            <a:off x="0" y="-3"/>
            <a:ext cx="12192000" cy="6858000"/>
          </a:xfrm>
          <a:prstGeom prst="rect">
            <a:avLst/>
          </a:prstGeom>
          <a:solidFill>
            <a:srgbClr val="BD9F68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itre 11">
            <a:extLst>
              <a:ext uri="{FF2B5EF4-FFF2-40B4-BE49-F238E27FC236}">
                <a16:creationId xmlns:a16="http://schemas.microsoft.com/office/drawing/2014/main" id="{00E99F5B-1D0C-494D-9F4B-E5E26B26F198}"/>
              </a:ext>
            </a:extLst>
          </p:cNvPr>
          <p:cNvSpPr txBox="1">
            <a:spLocks/>
          </p:cNvSpPr>
          <p:nvPr userDrawn="1"/>
        </p:nvSpPr>
        <p:spPr>
          <a:xfrm>
            <a:off x="5707203" y="4527373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>
                <a:solidFill>
                  <a:schemeClr val="bg1"/>
                </a:solidFill>
              </a:rPr>
              <a:t>S J T U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2B6973FB-E30C-4C6D-968A-91727D6AEB89}"/>
              </a:ext>
            </a:extLst>
          </p:cNvPr>
          <p:cNvSpPr/>
          <p:nvPr userDrawn="1"/>
        </p:nvSpPr>
        <p:spPr>
          <a:xfrm rot="5400000">
            <a:off x="4762500" y="1072241"/>
            <a:ext cx="2667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27234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7AA987E-A58B-44F4-BE82-CF2A8F3B2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4E0DAC3-901B-4EC7-BE4A-6D0693C76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EE22732-F492-41FE-9E22-6610D3B9B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B286C28-EADC-40E4-998C-040B88D8EE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12192001" cy="68580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27835F2-4481-4F05-AB59-A5BF4635EDFC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063A65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64E2DD4-4899-4861-9E31-C15940E8768A}"/>
              </a:ext>
            </a:extLst>
          </p:cNvPr>
          <p:cNvSpPr/>
          <p:nvPr userDrawn="1"/>
        </p:nvSpPr>
        <p:spPr>
          <a:xfrm>
            <a:off x="0" y="-3"/>
            <a:ext cx="12192000" cy="6858000"/>
          </a:xfrm>
          <a:prstGeom prst="rect">
            <a:avLst/>
          </a:prstGeom>
          <a:solidFill>
            <a:srgbClr val="BD9F68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形 8">
            <a:extLst>
              <a:ext uri="{FF2B5EF4-FFF2-40B4-BE49-F238E27FC236}">
                <a16:creationId xmlns:a16="http://schemas.microsoft.com/office/drawing/2014/main" id="{350040A9-B465-478E-9476-26EC1F96352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89474" y="1196941"/>
            <a:ext cx="2813049" cy="73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2705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B98024-A961-4276-A500-68590E8BD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72FD6D-63F6-4457-ABCA-A18D52EFE1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0011F7-98FB-406D-9E46-324B1D37C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62EB27-2981-4230-886D-7B9731D73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47AF071-90BD-476B-ADEE-A996AE2DB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3F4C56-16C2-487F-ABD3-CD8C48135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714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样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8088B4D-BA4E-47CE-AF4B-D10751DC3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8" name="图形 7">
            <a:extLst>
              <a:ext uri="{FF2B5EF4-FFF2-40B4-BE49-F238E27FC236}">
                <a16:creationId xmlns:a16="http://schemas.microsoft.com/office/drawing/2014/main" id="{0ECCD473-58D2-4ACA-BCFE-DEE2E02F1E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0652" y="409802"/>
            <a:ext cx="2612072" cy="6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7239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64371A-E929-40B9-8AA0-E919DA68F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3D1460-262C-4F38-A2B4-0FB937D9D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B96572-F5E6-43E0-B41E-4E9AC588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8F86919-9415-4872-BEFE-5AA7203497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E367505-A0DE-485D-88A5-78651AF708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BA7932A-2BE4-4931-803A-1DF01F621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6D00BF5-F11F-4D87-A819-7976EE34A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AB89804-64C5-4840-9F64-01152FB45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1118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C3D81-5BC5-49A6-AED0-60F7EE24A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979C54-5133-47B0-B404-4A3BB274A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2A1C87-7825-4024-A24D-A52FD6237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F02CD6-BA18-4BCA-B20B-32E5B32BE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9626B3-47B2-4F00-A203-676208A51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DE2C75-6314-45EE-86F7-A860C41FA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2941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B4F5D0-D1A6-4461-A6AA-6CE092FB4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E23ADA3-22CB-45E5-904D-26DAADB256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0BD3BE3-EAEB-421F-B712-B989631EC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94F553-BB35-403E-A066-7B657C176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39E84F9-37AF-4DE1-94F3-8025F1DA9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97963B-F1B8-4395-B2CA-EEB9734E7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2670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F692F7-F813-4956-8D11-0DC249DE2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CD32D8-0048-49F3-832E-02241606DD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B573DE-FF80-4297-BFDD-0F603C048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1B9823-06C9-49F0-B5BF-0FBD76490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171490-351D-4C8C-8369-A2A46A25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383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F1F9FC7-2836-49F0-8AF9-FD77DB0794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5350A6-70C6-464E-982D-A4A434E3FB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CD2C24-3DB0-4371-911D-2C21DECB1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2B1FB8-7148-4B94-80F5-8F188F10D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C215C4-BCA4-4D89-BA95-765FE1DB5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946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2038D57-B82D-4159-9063-D234CC193A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03"/>
          <a:stretch/>
        </p:blipFill>
        <p:spPr>
          <a:xfrm>
            <a:off x="-1" y="0"/>
            <a:ext cx="6464305" cy="686503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C8CFCD5-9306-4BE7-9BAB-814D65F21F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" r="60362"/>
          <a:stretch/>
        </p:blipFill>
        <p:spPr>
          <a:xfrm>
            <a:off x="-46915" y="-7039"/>
            <a:ext cx="6506204" cy="6865039"/>
          </a:xfrm>
          <a:prstGeom prst="rect">
            <a:avLst/>
          </a:prstGeom>
        </p:spPr>
      </p:pic>
      <p:sp>
        <p:nvSpPr>
          <p:cNvPr id="9" name="Titre 11">
            <a:extLst>
              <a:ext uri="{FF2B5EF4-FFF2-40B4-BE49-F238E27FC236}">
                <a16:creationId xmlns:a16="http://schemas.microsoft.com/office/drawing/2014/main" id="{FA2211A5-F9B0-4BE0-9584-F27B1CE4D1C3}"/>
              </a:ext>
            </a:extLst>
          </p:cNvPr>
          <p:cNvSpPr txBox="1">
            <a:spLocks/>
          </p:cNvSpPr>
          <p:nvPr userDrawn="1"/>
        </p:nvSpPr>
        <p:spPr>
          <a:xfrm>
            <a:off x="2153500" y="4501568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fr-FR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itre 11">
            <a:extLst>
              <a:ext uri="{FF2B5EF4-FFF2-40B4-BE49-F238E27FC236}">
                <a16:creationId xmlns:a16="http://schemas.microsoft.com/office/drawing/2014/main" id="{703F6139-5173-4F08-B69E-898BF2C578EC}"/>
              </a:ext>
            </a:extLst>
          </p:cNvPr>
          <p:cNvSpPr txBox="1">
            <a:spLocks/>
          </p:cNvSpPr>
          <p:nvPr userDrawn="1"/>
        </p:nvSpPr>
        <p:spPr>
          <a:xfrm>
            <a:off x="2153500" y="5518334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fr-FR" sz="3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1419F053-8142-4CB2-A21B-0B2ABCDD06CE}"/>
              </a:ext>
            </a:extLst>
          </p:cNvPr>
          <p:cNvSpPr/>
          <p:nvPr userDrawn="1"/>
        </p:nvSpPr>
        <p:spPr>
          <a:xfrm rot="5400000">
            <a:off x="6949820" y="617587"/>
            <a:ext cx="1757679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0">
            <a:extLst>
              <a:ext uri="{FF2B5EF4-FFF2-40B4-BE49-F238E27FC236}">
                <a16:creationId xmlns:a16="http://schemas.microsoft.com/office/drawing/2014/main" id="{FB838F51-4F9A-4C20-916A-BED1A5A12DFA}"/>
              </a:ext>
            </a:extLst>
          </p:cNvPr>
          <p:cNvSpPr/>
          <p:nvPr userDrawn="1"/>
        </p:nvSpPr>
        <p:spPr>
          <a:xfrm rot="5400000">
            <a:off x="7766974" y="5359354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1">
            <a:extLst>
              <a:ext uri="{FF2B5EF4-FFF2-40B4-BE49-F238E27FC236}">
                <a16:creationId xmlns:a16="http://schemas.microsoft.com/office/drawing/2014/main" id="{5DEA1028-A6BC-497D-9E6C-57EAD23B6ABA}"/>
              </a:ext>
            </a:extLst>
          </p:cNvPr>
          <p:cNvSpPr txBox="1">
            <a:spLocks/>
          </p:cNvSpPr>
          <p:nvPr userDrawn="1"/>
        </p:nvSpPr>
        <p:spPr>
          <a:xfrm>
            <a:off x="7460475" y="5904146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</p:spTree>
    <p:extLst>
      <p:ext uri="{BB962C8B-B14F-4D97-AF65-F5344CB8AC3E}">
        <p14:creationId xmlns:p14="http://schemas.microsoft.com/office/powerpoint/2010/main" val="2027072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C7BFA18-4386-438A-9E28-B51AC95C4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68E0DD-50B0-4F13-9D1E-9BBB0E93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51E826-EECB-40F7-9993-EE885258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D04BAD7-87C6-4194-B908-360DC90CF4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47" b="23829"/>
          <a:stretch/>
        </p:blipFill>
        <p:spPr>
          <a:xfrm>
            <a:off x="0" y="-18081"/>
            <a:ext cx="12192000" cy="377864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61A26247-65B4-49F0-A031-9C16755FAD75}"/>
              </a:ext>
            </a:extLst>
          </p:cNvPr>
          <p:cNvSpPr/>
          <p:nvPr userDrawn="1"/>
        </p:nvSpPr>
        <p:spPr>
          <a:xfrm>
            <a:off x="0" y="-18081"/>
            <a:ext cx="12192000" cy="3759647"/>
          </a:xfrm>
          <a:prstGeom prst="rect">
            <a:avLst/>
          </a:prstGeom>
          <a:solidFill>
            <a:srgbClr val="063A65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itre 11">
            <a:extLst>
              <a:ext uri="{FF2B5EF4-FFF2-40B4-BE49-F238E27FC236}">
                <a16:creationId xmlns:a16="http://schemas.microsoft.com/office/drawing/2014/main" id="{F20ADF88-002D-4953-89BC-DE360DC10AFD}"/>
              </a:ext>
            </a:extLst>
          </p:cNvPr>
          <p:cNvSpPr txBox="1">
            <a:spLocks/>
          </p:cNvSpPr>
          <p:nvPr userDrawn="1"/>
        </p:nvSpPr>
        <p:spPr>
          <a:xfrm>
            <a:off x="5707204" y="3940267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C2E63E44-793B-4224-9B4C-5786F2780124}"/>
              </a:ext>
            </a:extLst>
          </p:cNvPr>
          <p:cNvSpPr/>
          <p:nvPr userDrawn="1"/>
        </p:nvSpPr>
        <p:spPr>
          <a:xfrm rot="5400000">
            <a:off x="-290763" y="1072243"/>
            <a:ext cx="2667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图形 15">
            <a:extLst>
              <a:ext uri="{FF2B5EF4-FFF2-40B4-BE49-F238E27FC236}">
                <a16:creationId xmlns:a16="http://schemas.microsoft.com/office/drawing/2014/main" id="{AA2D43A1-39B5-4996-A4FD-61B16628BF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26500" y="516483"/>
            <a:ext cx="2526948" cy="66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37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>
            <a:extLst>
              <a:ext uri="{FF2B5EF4-FFF2-40B4-BE49-F238E27FC236}">
                <a16:creationId xmlns:a16="http://schemas.microsoft.com/office/drawing/2014/main" id="{C3B8C1F6-13C8-4F2C-AB28-1BB2B3EE3D2A}"/>
              </a:ext>
            </a:extLst>
          </p:cNvPr>
          <p:cNvSpPr/>
          <p:nvPr userDrawn="1"/>
        </p:nvSpPr>
        <p:spPr>
          <a:xfrm rot="5400000">
            <a:off x="6893651" y="1453244"/>
            <a:ext cx="3429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4350CEE6-5CC9-4A97-906A-536645830AA4}"/>
              </a:ext>
            </a:extLst>
          </p:cNvPr>
          <p:cNvSpPr/>
          <p:nvPr userDrawn="1"/>
        </p:nvSpPr>
        <p:spPr>
          <a:xfrm rot="5400000">
            <a:off x="8546465" y="4891991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itre 11">
            <a:extLst>
              <a:ext uri="{FF2B5EF4-FFF2-40B4-BE49-F238E27FC236}">
                <a16:creationId xmlns:a16="http://schemas.microsoft.com/office/drawing/2014/main" id="{0109FB65-4748-42C3-81C2-3DCCD5CF1D95}"/>
              </a:ext>
            </a:extLst>
          </p:cNvPr>
          <p:cNvSpPr txBox="1">
            <a:spLocks/>
          </p:cNvSpPr>
          <p:nvPr userDrawn="1"/>
        </p:nvSpPr>
        <p:spPr>
          <a:xfrm>
            <a:off x="8239966" y="5436783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68B3845-A395-4303-8F17-F5965DA79D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08500" cy="6880962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0EDDCEAA-5CD0-4E6D-A08B-776A8D8E48EA}"/>
              </a:ext>
            </a:extLst>
          </p:cNvPr>
          <p:cNvSpPr/>
          <p:nvPr userDrawn="1"/>
        </p:nvSpPr>
        <p:spPr>
          <a:xfrm>
            <a:off x="-18855" y="0"/>
            <a:ext cx="4523595" cy="6880962"/>
          </a:xfrm>
          <a:prstGeom prst="rect">
            <a:avLst/>
          </a:prstGeom>
          <a:solidFill>
            <a:srgbClr val="BD9F68">
              <a:alpha val="54902"/>
            </a:srgbClr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193541-B0D6-4BAD-ADAB-A19E86A0C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9F2F11-DEB4-4A8C-96FF-DC3A28DC5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D662CA4-A0C3-4778-A1DD-B4C971AD7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748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>
            <a:extLst>
              <a:ext uri="{FF2B5EF4-FFF2-40B4-BE49-F238E27FC236}">
                <a16:creationId xmlns:a16="http://schemas.microsoft.com/office/drawing/2014/main" id="{C3B8C1F6-13C8-4F2C-AB28-1BB2B3EE3D2A}"/>
              </a:ext>
            </a:extLst>
          </p:cNvPr>
          <p:cNvSpPr/>
          <p:nvPr userDrawn="1"/>
        </p:nvSpPr>
        <p:spPr>
          <a:xfrm rot="5400000">
            <a:off x="8157740" y="424544"/>
            <a:ext cx="13716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4350CEE6-5CC9-4A97-906A-536645830AA4}"/>
              </a:ext>
            </a:extLst>
          </p:cNvPr>
          <p:cNvSpPr/>
          <p:nvPr userDrawn="1"/>
        </p:nvSpPr>
        <p:spPr>
          <a:xfrm rot="5400000">
            <a:off x="8781854" y="5399991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itre 11">
            <a:extLst>
              <a:ext uri="{FF2B5EF4-FFF2-40B4-BE49-F238E27FC236}">
                <a16:creationId xmlns:a16="http://schemas.microsoft.com/office/drawing/2014/main" id="{0109FB65-4748-42C3-81C2-3DCCD5CF1D95}"/>
              </a:ext>
            </a:extLst>
          </p:cNvPr>
          <p:cNvSpPr txBox="1">
            <a:spLocks/>
          </p:cNvSpPr>
          <p:nvPr userDrawn="1"/>
        </p:nvSpPr>
        <p:spPr>
          <a:xfrm>
            <a:off x="8475355" y="5944783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68B3845-A395-4303-8F17-F5965DA79D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08500" cy="6880962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0EDDCEAA-5CD0-4E6D-A08B-776A8D8E48EA}"/>
              </a:ext>
            </a:extLst>
          </p:cNvPr>
          <p:cNvSpPr/>
          <p:nvPr userDrawn="1"/>
        </p:nvSpPr>
        <p:spPr>
          <a:xfrm>
            <a:off x="1814" y="0"/>
            <a:ext cx="4506686" cy="6858000"/>
          </a:xfrm>
          <a:prstGeom prst="rect">
            <a:avLst/>
          </a:prstGeom>
          <a:solidFill>
            <a:srgbClr val="063A65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2C48C30C-1CF0-4D8A-9E72-2F8BEFAEE5E8}"/>
              </a:ext>
            </a:extLst>
          </p:cNvPr>
          <p:cNvCxnSpPr/>
          <p:nvPr userDrawn="1"/>
        </p:nvCxnSpPr>
        <p:spPr>
          <a:xfrm>
            <a:off x="4629861" y="0"/>
            <a:ext cx="0" cy="6858000"/>
          </a:xfrm>
          <a:prstGeom prst="line">
            <a:avLst/>
          </a:prstGeom>
          <a:ln w="57150">
            <a:solidFill>
              <a:srgbClr val="BD9F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5A64937-D235-44D4-A604-510822E0CB12}"/>
              </a:ext>
            </a:extLst>
          </p:cNvPr>
          <p:cNvGrpSpPr/>
          <p:nvPr userDrawn="1"/>
        </p:nvGrpSpPr>
        <p:grpSpPr>
          <a:xfrm rot="10800000">
            <a:off x="3502343" y="3711471"/>
            <a:ext cx="2133676" cy="1949776"/>
            <a:chOff x="1003727" y="3047028"/>
            <a:chExt cx="2907340" cy="2894544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F956B8-5B8F-47D2-9C34-B2C7C95C4FA3}"/>
                </a:ext>
              </a:extLst>
            </p:cNvPr>
            <p:cNvSpPr/>
            <p:nvPr/>
          </p:nvSpPr>
          <p:spPr>
            <a:xfrm>
              <a:off x="1048225" y="3047028"/>
              <a:ext cx="2862842" cy="28945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3B5722D-E44D-4597-A3BE-88CEF0B1424A}"/>
                </a:ext>
              </a:extLst>
            </p:cNvPr>
            <p:cNvSpPr/>
            <p:nvPr/>
          </p:nvSpPr>
          <p:spPr>
            <a:xfrm>
              <a:off x="1003727" y="3047028"/>
              <a:ext cx="88997" cy="2894544"/>
            </a:xfrm>
            <a:prstGeom prst="rect">
              <a:avLst/>
            </a:prstGeom>
            <a:solidFill>
              <a:srgbClr val="BD9F68"/>
            </a:solidFill>
            <a:ln>
              <a:solidFill>
                <a:srgbClr val="BD9F6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BD9F68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1800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C7BFA18-4386-438A-9E28-B51AC95C4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68E0DD-50B0-4F13-9D1E-9BBB0E93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51E826-EECB-40F7-9993-EE885258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A9C3B71-9291-4CA6-8BBA-537E35FB15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47" b="23829"/>
          <a:stretch/>
        </p:blipFill>
        <p:spPr>
          <a:xfrm>
            <a:off x="0" y="-18081"/>
            <a:ext cx="12192000" cy="377864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1A0F34A-0485-478C-A039-4DBE189652FC}"/>
              </a:ext>
            </a:extLst>
          </p:cNvPr>
          <p:cNvSpPr/>
          <p:nvPr userDrawn="1"/>
        </p:nvSpPr>
        <p:spPr>
          <a:xfrm>
            <a:off x="0" y="-18082"/>
            <a:ext cx="12192000" cy="3778644"/>
          </a:xfrm>
          <a:prstGeom prst="rect">
            <a:avLst/>
          </a:prstGeom>
          <a:solidFill>
            <a:srgbClr val="BD9F68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9FA384F-77B5-4C60-9C52-91D830340C0E}"/>
              </a:ext>
            </a:extLst>
          </p:cNvPr>
          <p:cNvSpPr/>
          <p:nvPr userDrawn="1"/>
        </p:nvSpPr>
        <p:spPr>
          <a:xfrm rot="5400000">
            <a:off x="-290763" y="1072243"/>
            <a:ext cx="2667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itre 11">
            <a:extLst>
              <a:ext uri="{FF2B5EF4-FFF2-40B4-BE49-F238E27FC236}">
                <a16:creationId xmlns:a16="http://schemas.microsoft.com/office/drawing/2014/main" id="{A3FC81E1-8140-4AC5-9CD4-48F2DF214950}"/>
              </a:ext>
            </a:extLst>
          </p:cNvPr>
          <p:cNvSpPr txBox="1">
            <a:spLocks/>
          </p:cNvSpPr>
          <p:nvPr userDrawn="1"/>
        </p:nvSpPr>
        <p:spPr>
          <a:xfrm>
            <a:off x="5727815" y="4790203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pic>
        <p:nvPicPr>
          <p:cNvPr id="10" name="图形 9">
            <a:extLst>
              <a:ext uri="{FF2B5EF4-FFF2-40B4-BE49-F238E27FC236}">
                <a16:creationId xmlns:a16="http://schemas.microsoft.com/office/drawing/2014/main" id="{11A575DC-9B10-4BD6-AB12-4E22B1A29E1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26500" y="516483"/>
            <a:ext cx="2526948" cy="66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57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80628F1-A580-4244-90B3-C92F6ECE7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AAEEF43-CB3C-4C9D-BC4A-8D42BEF99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4BFDBC-0607-4AFA-AA79-6316007D3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77733B-BF14-4266-89E8-8287AD116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09" b="38568"/>
          <a:stretch/>
        </p:blipFill>
        <p:spPr>
          <a:xfrm>
            <a:off x="0" y="12700"/>
            <a:ext cx="12192000" cy="431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2F76BE5-8AFE-42A5-9D03-B467202448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" r="60362" b="21026"/>
          <a:stretch/>
        </p:blipFill>
        <p:spPr>
          <a:xfrm>
            <a:off x="0" y="0"/>
            <a:ext cx="12192000" cy="4324182"/>
          </a:xfrm>
          <a:prstGeom prst="rect">
            <a:avLst/>
          </a:prstGeom>
        </p:spPr>
      </p:pic>
      <p:sp>
        <p:nvSpPr>
          <p:cNvPr id="7" name="Titre 11">
            <a:extLst>
              <a:ext uri="{FF2B5EF4-FFF2-40B4-BE49-F238E27FC236}">
                <a16:creationId xmlns:a16="http://schemas.microsoft.com/office/drawing/2014/main" id="{775EA0A4-24A9-4366-A4A9-6B800D7E69A0}"/>
              </a:ext>
            </a:extLst>
          </p:cNvPr>
          <p:cNvSpPr txBox="1">
            <a:spLocks/>
          </p:cNvSpPr>
          <p:nvPr userDrawn="1"/>
        </p:nvSpPr>
        <p:spPr>
          <a:xfrm>
            <a:off x="1699409" y="2582043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fr-FR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itre 11">
            <a:extLst>
              <a:ext uri="{FF2B5EF4-FFF2-40B4-BE49-F238E27FC236}">
                <a16:creationId xmlns:a16="http://schemas.microsoft.com/office/drawing/2014/main" id="{5E26E1D7-1B3B-4895-BF47-7968035521C2}"/>
              </a:ext>
            </a:extLst>
          </p:cNvPr>
          <p:cNvSpPr txBox="1">
            <a:spLocks/>
          </p:cNvSpPr>
          <p:nvPr userDrawn="1"/>
        </p:nvSpPr>
        <p:spPr>
          <a:xfrm>
            <a:off x="1699409" y="3598809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fr-FR" sz="3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722EF09-0B44-48FE-A2C5-A020F722BDDB}"/>
              </a:ext>
            </a:extLst>
          </p:cNvPr>
          <p:cNvSpPr/>
          <p:nvPr userDrawn="1"/>
        </p:nvSpPr>
        <p:spPr>
          <a:xfrm rot="5400000">
            <a:off x="1523037" y="971215"/>
            <a:ext cx="2437257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1">
            <a:extLst>
              <a:ext uri="{FF2B5EF4-FFF2-40B4-BE49-F238E27FC236}">
                <a16:creationId xmlns:a16="http://schemas.microsoft.com/office/drawing/2014/main" id="{F1EE6899-AEFD-4A54-9527-392E7518DC9A}"/>
              </a:ext>
            </a:extLst>
          </p:cNvPr>
          <p:cNvSpPr txBox="1">
            <a:spLocks/>
          </p:cNvSpPr>
          <p:nvPr userDrawn="1"/>
        </p:nvSpPr>
        <p:spPr>
          <a:xfrm>
            <a:off x="2352870" y="4477050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</p:spTree>
    <p:extLst>
      <p:ext uri="{BB962C8B-B14F-4D97-AF65-F5344CB8AC3E}">
        <p14:creationId xmlns:p14="http://schemas.microsoft.com/office/powerpoint/2010/main" val="311432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ED91278E-C6D7-410F-87A0-63C1FB72BA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47" b="23829"/>
          <a:stretch/>
        </p:blipFill>
        <p:spPr>
          <a:xfrm>
            <a:off x="0" y="-18081"/>
            <a:ext cx="12192000" cy="3778644"/>
          </a:xfrm>
          <a:prstGeom prst="rect">
            <a:avLst/>
          </a:prstGeom>
        </p:spPr>
      </p:pic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C7BFA18-4386-438A-9E28-B51AC95C4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68E0DD-50B0-4F13-9D1E-9BBB0E93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51E826-EECB-40F7-9993-EE885258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2AE5BBE-07F8-487C-9ADF-A1B6AB17EA7A}"/>
              </a:ext>
            </a:extLst>
          </p:cNvPr>
          <p:cNvSpPr/>
          <p:nvPr userDrawn="1"/>
        </p:nvSpPr>
        <p:spPr>
          <a:xfrm>
            <a:off x="0" y="0"/>
            <a:ext cx="12192000" cy="3760563"/>
          </a:xfrm>
          <a:prstGeom prst="rect">
            <a:avLst/>
          </a:prstGeom>
          <a:solidFill>
            <a:srgbClr val="063A65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00FDB4BC-BD5F-4548-A77E-57DAA4074E7A}"/>
              </a:ext>
            </a:extLst>
          </p:cNvPr>
          <p:cNvSpPr/>
          <p:nvPr userDrawn="1"/>
        </p:nvSpPr>
        <p:spPr>
          <a:xfrm rot="5400000">
            <a:off x="627116" y="1053193"/>
            <a:ext cx="26289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itre 11">
            <a:extLst>
              <a:ext uri="{FF2B5EF4-FFF2-40B4-BE49-F238E27FC236}">
                <a16:creationId xmlns:a16="http://schemas.microsoft.com/office/drawing/2014/main" id="{D39070D7-E20E-45E2-82B4-C33FA2D7B434}"/>
              </a:ext>
            </a:extLst>
          </p:cNvPr>
          <p:cNvSpPr txBox="1">
            <a:spLocks/>
          </p:cNvSpPr>
          <p:nvPr userDrawn="1"/>
        </p:nvSpPr>
        <p:spPr>
          <a:xfrm>
            <a:off x="1552770" y="4015450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5708F87-7DFF-4863-AA1D-F366A5B04948}"/>
              </a:ext>
            </a:extLst>
          </p:cNvPr>
          <p:cNvCxnSpPr>
            <a:cxnSpLocks/>
          </p:cNvCxnSpPr>
          <p:nvPr userDrawn="1"/>
        </p:nvCxnSpPr>
        <p:spPr>
          <a:xfrm>
            <a:off x="0" y="3835400"/>
            <a:ext cx="12192000" cy="0"/>
          </a:xfrm>
          <a:prstGeom prst="line">
            <a:avLst/>
          </a:prstGeom>
          <a:ln w="57150">
            <a:solidFill>
              <a:srgbClr val="BD9F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F2837D-4F95-40E2-9466-69F57CC7F261}"/>
              </a:ext>
            </a:extLst>
          </p:cNvPr>
          <p:cNvGrpSpPr/>
          <p:nvPr userDrawn="1"/>
        </p:nvGrpSpPr>
        <p:grpSpPr>
          <a:xfrm>
            <a:off x="9057832" y="3429000"/>
            <a:ext cx="2101020" cy="2015089"/>
            <a:chOff x="1048224" y="3047028"/>
            <a:chExt cx="2862843" cy="2991505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E2E5E18B-B17B-4CF0-91C1-2F337223C159}"/>
                </a:ext>
              </a:extLst>
            </p:cNvPr>
            <p:cNvSpPr/>
            <p:nvPr/>
          </p:nvSpPr>
          <p:spPr>
            <a:xfrm>
              <a:off x="1048225" y="3047028"/>
              <a:ext cx="2862842" cy="28945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5CED13C6-AA85-49A9-A1D7-7CA45A4CBC23}"/>
                </a:ext>
              </a:extLst>
            </p:cNvPr>
            <p:cNvSpPr/>
            <p:nvPr/>
          </p:nvSpPr>
          <p:spPr>
            <a:xfrm rot="5400000">
              <a:off x="2431166" y="4558633"/>
              <a:ext cx="96958" cy="2862841"/>
            </a:xfrm>
            <a:prstGeom prst="rect">
              <a:avLst/>
            </a:prstGeom>
            <a:solidFill>
              <a:srgbClr val="BD9F68"/>
            </a:solidFill>
            <a:ln>
              <a:solidFill>
                <a:srgbClr val="BD9F6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BD9F68"/>
                </a:solidFill>
              </a:endParaRPr>
            </a:p>
          </p:txBody>
        </p:sp>
      </p:grpSp>
      <p:pic>
        <p:nvPicPr>
          <p:cNvPr id="22" name="图形 21">
            <a:extLst>
              <a:ext uri="{FF2B5EF4-FFF2-40B4-BE49-F238E27FC236}">
                <a16:creationId xmlns:a16="http://schemas.microsoft.com/office/drawing/2014/main" id="{F974BA68-7FCA-4F90-8266-0C1ECA3CE4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26500" y="516483"/>
            <a:ext cx="2526948" cy="66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81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225E381-EA58-4975-B238-8FA632044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70187C-8796-4249-990A-FB6843249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D91CDE-F2A0-41DA-93EC-138E088F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EB40B-E238-4CDB-B950-9FF881645F21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60DED4-4CAB-4916-A78A-CF3FC216E0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43020A-9CA1-4F86-9A1D-27F86A4683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208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51" r:id="rId5"/>
    <p:sldLayoutId id="2147483661" r:id="rId6"/>
    <p:sldLayoutId id="2147483654" r:id="rId7"/>
    <p:sldLayoutId id="2147483655" r:id="rId8"/>
    <p:sldLayoutId id="2147483663" r:id="rId9"/>
    <p:sldLayoutId id="2147483664" r:id="rId10"/>
    <p:sldLayoutId id="2147483665" r:id="rId11"/>
    <p:sldLayoutId id="2147483671" r:id="rId12"/>
    <p:sldLayoutId id="2147483670" r:id="rId13"/>
    <p:sldLayoutId id="2147483669" r:id="rId14"/>
    <p:sldLayoutId id="2147483668" r:id="rId15"/>
    <p:sldLayoutId id="2147483667" r:id="rId16"/>
    <p:sldLayoutId id="2147483672" r:id="rId17"/>
    <p:sldLayoutId id="2147483673" r:id="rId18"/>
    <p:sldLayoutId id="2147483652" r:id="rId19"/>
    <p:sldLayoutId id="2147483653" r:id="rId20"/>
    <p:sldLayoutId id="2147483656" r:id="rId21"/>
    <p:sldLayoutId id="2147483657" r:id="rId22"/>
    <p:sldLayoutId id="2147483658" r:id="rId23"/>
    <p:sldLayoutId id="2147483659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10" Type="http://schemas.openxmlformats.org/officeDocument/2006/relationships/image" Target="../media/image48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20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1">
            <a:extLst>
              <a:ext uri="{FF2B5EF4-FFF2-40B4-BE49-F238E27FC236}">
                <a16:creationId xmlns:a16="http://schemas.microsoft.com/office/drawing/2014/main" id="{1B7E34D7-1B04-46FB-9BE4-1DCFA74D2FE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4520" y="3979863"/>
            <a:ext cx="10996612" cy="739775"/>
          </a:xfrm>
        </p:spPr>
        <p:txBody>
          <a:bodyPr>
            <a:noAutofit/>
          </a:bodyPr>
          <a:lstStyle/>
          <a:p>
            <a:r>
              <a:rPr lang="en-US" altLang="zh-CN" sz="6000" b="1" i="1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Mesp1 </a:t>
            </a:r>
            <a:r>
              <a:rPr lang="zh-CN" altLang="en-US" sz="6000" b="1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转录</a:t>
            </a:r>
            <a:r>
              <a:rPr lang="zh-CN" altLang="en-US" sz="6000" b="1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组分析</a:t>
            </a:r>
            <a:endParaRPr lang="fr-FR" sz="6000" dirty="0">
              <a:solidFill>
                <a:srgbClr val="BD9F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Espace réservé du texte 12">
            <a:extLst>
              <a:ext uri="{FF2B5EF4-FFF2-40B4-BE49-F238E27FC236}">
                <a16:creationId xmlns:a16="http://schemas.microsoft.com/office/drawing/2014/main" id="{0B9EEBBF-F903-43A6-BC01-661B984618AB}"/>
              </a:ext>
            </a:extLst>
          </p:cNvPr>
          <p:cNvSpPr txBox="1">
            <a:spLocks/>
          </p:cNvSpPr>
          <p:nvPr/>
        </p:nvSpPr>
        <p:spPr>
          <a:xfrm>
            <a:off x="604520" y="4960948"/>
            <a:ext cx="9338009" cy="3877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生物信息</a:t>
            </a:r>
            <a:r>
              <a:rPr lang="en-US" altLang="zh-CN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课程汇报</a:t>
            </a:r>
            <a:endParaRPr lang="fr-FR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D611BB2-7034-426E-B0C5-6B8B237A15D2}"/>
              </a:ext>
            </a:extLst>
          </p:cNvPr>
          <p:cNvSpPr txBox="1"/>
          <p:nvPr/>
        </p:nvSpPr>
        <p:spPr>
          <a:xfrm>
            <a:off x="561870" y="6023386"/>
            <a:ext cx="31160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汇报人：彭周 杨子坤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10BE8D8-000B-4E36-BB43-BCFBBC2F2464}"/>
              </a:ext>
            </a:extLst>
          </p:cNvPr>
          <p:cNvSpPr txBox="1"/>
          <p:nvPr/>
        </p:nvSpPr>
        <p:spPr>
          <a:xfrm>
            <a:off x="4343861" y="6031437"/>
            <a:ext cx="60976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 </a:t>
            </a:r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 </a:t>
            </a:r>
            <a:r>
              <a:rPr lang="en-US" altLang="zh-CN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 </a:t>
            </a:r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 </a:t>
            </a:r>
            <a:r>
              <a:rPr lang="en-US" altLang="zh-CN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 </a:t>
            </a:r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3821608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DESeq2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分析差异表达基因 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06861" y="2715032"/>
            <a:ext cx="3260295" cy="1922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pitchFamily="34" charset="-122"/>
              </a:rPr>
              <a:t>1.Samples clustering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pitchFamily="34" charset="-122"/>
              </a:rPr>
              <a:t>2.PCA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pitchFamily="34" charset="-122"/>
              </a:rPr>
              <a:t>3.Dispersion analysis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pitchFamily="34" charset="-122"/>
              </a:rPr>
              <a:t>4.Cook’s distance </a:t>
            </a:r>
          </a:p>
        </p:txBody>
      </p:sp>
      <p:graphicFrame>
        <p:nvGraphicFramePr>
          <p:cNvPr id="4" name="图示 3"/>
          <p:cNvGraphicFramePr/>
          <p:nvPr/>
        </p:nvGraphicFramePr>
        <p:xfrm>
          <a:off x="1924040" y="1255143"/>
          <a:ext cx="6859580" cy="45730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6" name="文本框 25"/>
          <p:cNvSpPr txBox="1"/>
          <p:nvPr/>
        </p:nvSpPr>
        <p:spPr>
          <a:xfrm>
            <a:off x="6840855" y="4223385"/>
            <a:ext cx="3804920" cy="1368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pitchFamily="34" charset="-122"/>
              </a:rPr>
              <a:t>p-value vs. p adjust value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pitchFamily="34" charset="-122"/>
              </a:rPr>
              <a:t>Identification of up-regulated &amp; dow-regulated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49720" y="2144395"/>
            <a:ext cx="3850005" cy="10356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81470" y="934085"/>
            <a:ext cx="3332480" cy="12096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/>
              <a:t>第一步：读取数据，处理矩阵（删除</a:t>
            </a:r>
            <a:r>
              <a:rPr lang="en-US" altLang="zh-CN"/>
              <a:t>0</a:t>
            </a:r>
            <a:r>
              <a:rPr lang="zh-CN" altLang="en-US"/>
              <a:t>，取整，输入对应关系）</a:t>
            </a:r>
          </a:p>
          <a:p>
            <a:r>
              <a:rPr lang="zh-CN" altLang="en-US"/>
              <a:t>第二步：构建</a:t>
            </a:r>
            <a:r>
              <a:rPr lang="en-US" altLang="zh-CN"/>
              <a:t>dds</a:t>
            </a:r>
            <a:r>
              <a:rPr lang="zh-CN" altLang="en-US"/>
              <a:t>对象，自动计算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DESeq2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分析差异表达基因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--Quality control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40" y="1700530"/>
            <a:ext cx="4872990" cy="345694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755" y="1852930"/>
            <a:ext cx="5317490" cy="384111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DESeq2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分析差异表达基因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--Quality control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25" y="1558925"/>
            <a:ext cx="5796280" cy="40424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605" y="1701800"/>
            <a:ext cx="5716905" cy="403669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ct val="35000"/>
              </a:spcAft>
              <a:buClrTx/>
              <a:buSzTx/>
              <a:buFontTx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DESeq2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分析差异表达基因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--Results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r="15577"/>
          <a:stretch>
            <a:fillRect/>
          </a:stretch>
        </p:blipFill>
        <p:spPr>
          <a:xfrm>
            <a:off x="441325" y="1753235"/>
            <a:ext cx="5706110" cy="35566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9950" y="796290"/>
            <a:ext cx="5594350" cy="15817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7435" y="2694305"/>
            <a:ext cx="5058410" cy="36626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DESeq2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分析差异表达基因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--Results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25" y="1781175"/>
            <a:ext cx="4190365" cy="29864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1690" y="1781175"/>
            <a:ext cx="4164330" cy="29864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6020" y="1143000"/>
            <a:ext cx="2933065" cy="21043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5550" y="3599180"/>
            <a:ext cx="2778760" cy="19964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What’s   Next ?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200" y="1835150"/>
            <a:ext cx="10260965" cy="3619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591320CB-B68D-4FF8-ACB3-1E9C57601822}"/>
              </a:ext>
            </a:extLst>
          </p:cNvPr>
          <p:cNvSpPr txBox="1">
            <a:spLocks/>
          </p:cNvSpPr>
          <p:nvPr/>
        </p:nvSpPr>
        <p:spPr>
          <a:xfrm>
            <a:off x="6029980" y="4495677"/>
            <a:ext cx="5179972" cy="36933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buFont typeface="Arial" panose="020B0604020202020204" pitchFamily="34" charset="0"/>
              <a:buNone/>
              <a:defRPr kumimoji="0" lang="fr-FR" sz="3200" b="0" i="0" u="none" strike="noStrike" kern="1200" cap="all" spc="0" normalizeH="0" dirty="0">
                <a:ln>
                  <a:noFill/>
                </a:ln>
                <a:gradFill>
                  <a:gsLst>
                    <a:gs pos="0">
                      <a:schemeClr val="accent6"/>
                    </a:gs>
                    <a:gs pos="100000">
                      <a:schemeClr val="accent5"/>
                    </a:gs>
                  </a:gsLst>
                  <a:lin ang="27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重现基因表达模式与数量分布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itre 11">
            <a:extLst>
              <a:ext uri="{FF2B5EF4-FFF2-40B4-BE49-F238E27FC236}">
                <a16:creationId xmlns:a16="http://schemas.microsoft.com/office/drawing/2014/main" id="{97471B6A-89CA-4837-8A56-CD8BDA80B88C}"/>
              </a:ext>
            </a:extLst>
          </p:cNvPr>
          <p:cNvSpPr txBox="1">
            <a:spLocks/>
          </p:cNvSpPr>
          <p:nvPr/>
        </p:nvSpPr>
        <p:spPr>
          <a:xfrm>
            <a:off x="5914073" y="3667576"/>
            <a:ext cx="5411787" cy="609398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zh-CN" altLang="en-US" sz="4400" b="1" dirty="0">
                <a:solidFill>
                  <a:srgbClr val="063A6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文章内容复现</a:t>
            </a:r>
            <a:endParaRPr lang="en-GB" sz="4400" b="1" dirty="0">
              <a:solidFill>
                <a:srgbClr val="063A65"/>
              </a:solidFill>
            </a:endParaRPr>
          </a:p>
        </p:txBody>
      </p:sp>
      <p:sp>
        <p:nvSpPr>
          <p:cNvPr id="2" name="Titre 11">
            <a:extLst>
              <a:ext uri="{FF2B5EF4-FFF2-40B4-BE49-F238E27FC236}">
                <a16:creationId xmlns:a16="http://schemas.microsoft.com/office/drawing/2014/main" id="{F12CC2EE-B2A4-A5CB-A889-673435202C09}"/>
              </a:ext>
            </a:extLst>
          </p:cNvPr>
          <p:cNvSpPr txBox="1">
            <a:spLocks/>
          </p:cNvSpPr>
          <p:nvPr/>
        </p:nvSpPr>
        <p:spPr>
          <a:xfrm>
            <a:off x="8360230" y="2819602"/>
            <a:ext cx="494522" cy="6093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CN" sz="4400" b="1" dirty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GB" sz="44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53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4C10F96-2A7D-6380-0AA2-56A85E347AD5}"/>
              </a:ext>
            </a:extLst>
          </p:cNvPr>
          <p:cNvSpPr txBox="1"/>
          <p:nvPr/>
        </p:nvSpPr>
        <p:spPr>
          <a:xfrm>
            <a:off x="342899" y="316461"/>
            <a:ext cx="7985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转录组数据初步处理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质控定量流程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ED979E9-37F5-9233-1B59-3C2E96034DEB}"/>
              </a:ext>
            </a:extLst>
          </p:cNvPr>
          <p:cNvGrpSpPr/>
          <p:nvPr/>
        </p:nvGrpSpPr>
        <p:grpSpPr>
          <a:xfrm>
            <a:off x="5988360" y="1268309"/>
            <a:ext cx="5464209" cy="4140724"/>
            <a:chOff x="5988360" y="1420709"/>
            <a:chExt cx="5464209" cy="4140724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DD54267E-09DB-19A3-F78B-018157EDFA35}"/>
                </a:ext>
              </a:extLst>
            </p:cNvPr>
            <p:cNvGrpSpPr/>
            <p:nvPr/>
          </p:nvGrpSpPr>
          <p:grpSpPr>
            <a:xfrm>
              <a:off x="5988360" y="1752327"/>
              <a:ext cx="5279080" cy="3809106"/>
              <a:chOff x="6374206" y="1792996"/>
              <a:chExt cx="5114483" cy="3690342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0F83F9D3-758D-BE9D-7178-656AC49116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86573" y="1792996"/>
                <a:ext cx="4768386" cy="1731982"/>
              </a:xfrm>
              <a:prstGeom prst="rect">
                <a:avLst/>
              </a:prstGeom>
            </p:spPr>
          </p:pic>
          <p:pic>
            <p:nvPicPr>
              <p:cNvPr id="8" name="图片 7">
                <a:extLst>
                  <a:ext uri="{FF2B5EF4-FFF2-40B4-BE49-F238E27FC236}">
                    <a16:creationId xmlns:a16="http://schemas.microsoft.com/office/drawing/2014/main" id="{2B567D53-597E-2225-2478-72BAFA514F7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67071"/>
              <a:stretch/>
            </p:blipFill>
            <p:spPr>
              <a:xfrm>
                <a:off x="6374206" y="3657824"/>
                <a:ext cx="2089212" cy="1819529"/>
              </a:xfrm>
              <a:prstGeom prst="rect">
                <a:avLst/>
              </a:prstGeom>
            </p:spPr>
          </p:pic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866D9F75-179B-2854-ACE9-2E0861479F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1498" r="34498"/>
              <a:stretch/>
            </p:blipFill>
            <p:spPr>
              <a:xfrm>
                <a:off x="8478790" y="3663809"/>
                <a:ext cx="1522922" cy="1819529"/>
              </a:xfrm>
              <a:prstGeom prst="rect">
                <a:avLst/>
              </a:prstGeom>
            </p:spPr>
          </p:pic>
          <p:pic>
            <p:nvPicPr>
              <p:cNvPr id="10" name="图片 9">
                <a:extLst>
                  <a:ext uri="{FF2B5EF4-FFF2-40B4-BE49-F238E27FC236}">
                    <a16:creationId xmlns:a16="http://schemas.microsoft.com/office/drawing/2014/main" id="{4AF8814C-668A-AE3F-7AAF-F07B41B989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76563" r="1"/>
              <a:stretch/>
            </p:blipFill>
            <p:spPr>
              <a:xfrm>
                <a:off x="10001712" y="3663808"/>
                <a:ext cx="1486977" cy="1819529"/>
              </a:xfrm>
              <a:prstGeom prst="rect">
                <a:avLst/>
              </a:prstGeom>
            </p:spPr>
          </p:pic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7F32B4F5-4BB3-0BEF-A2D2-4C8B11B9DD42}"/>
                </a:ext>
              </a:extLst>
            </p:cNvPr>
            <p:cNvSpPr txBox="1"/>
            <p:nvPr/>
          </p:nvSpPr>
          <p:spPr>
            <a:xfrm>
              <a:off x="6642567" y="1420709"/>
              <a:ext cx="48100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原文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598E8A2A-D809-C962-A558-BA8C90467CB0}"/>
              </a:ext>
            </a:extLst>
          </p:cNvPr>
          <p:cNvGrpSpPr/>
          <p:nvPr/>
        </p:nvGrpSpPr>
        <p:grpSpPr>
          <a:xfrm>
            <a:off x="703311" y="1268309"/>
            <a:ext cx="4984622" cy="3912245"/>
            <a:chOff x="703311" y="1420709"/>
            <a:chExt cx="4984622" cy="391224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854F7AC7-BB25-09A5-CAAB-D5871BBEE99F}"/>
                </a:ext>
              </a:extLst>
            </p:cNvPr>
            <p:cNvGrpSpPr/>
            <p:nvPr/>
          </p:nvGrpSpPr>
          <p:grpSpPr>
            <a:xfrm>
              <a:off x="703311" y="1982694"/>
              <a:ext cx="4984622" cy="3350260"/>
              <a:chOff x="-21218" y="1630680"/>
              <a:chExt cx="6473584" cy="4351020"/>
            </a:xfrm>
          </p:grpSpPr>
          <p:pic>
            <p:nvPicPr>
              <p:cNvPr id="15" name="图片 14">
                <a:extLst>
                  <a:ext uri="{FF2B5EF4-FFF2-40B4-BE49-F238E27FC236}">
                    <a16:creationId xmlns:a16="http://schemas.microsoft.com/office/drawing/2014/main" id="{771075F5-C231-2D66-C9B9-E97E9825CB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1218" y="1630680"/>
                <a:ext cx="2116956" cy="2103120"/>
              </a:xfrm>
              <a:prstGeom prst="rect">
                <a:avLst/>
              </a:prstGeom>
            </p:spPr>
          </p:pic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90043FBB-46BB-4B2B-C4E7-92DD876508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66774" y="1630680"/>
                <a:ext cx="2097600" cy="2103120"/>
              </a:xfrm>
              <a:prstGeom prst="rect">
                <a:avLst/>
              </a:prstGeom>
            </p:spPr>
          </p:pic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A400D639-D699-4587-0654-4CD7C373A1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35410" y="1630680"/>
                <a:ext cx="2116956" cy="2103120"/>
              </a:xfrm>
              <a:prstGeom prst="rect">
                <a:avLst/>
              </a:prstGeom>
            </p:spPr>
          </p:pic>
          <p:pic>
            <p:nvPicPr>
              <p:cNvPr id="18" name="图片 17">
                <a:extLst>
                  <a:ext uri="{FF2B5EF4-FFF2-40B4-BE49-F238E27FC236}">
                    <a16:creationId xmlns:a16="http://schemas.microsoft.com/office/drawing/2014/main" id="{820F3BA8-17F2-B46A-7B4F-12E19FC495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0" y="3878580"/>
                <a:ext cx="2111422" cy="2103120"/>
              </a:xfrm>
              <a:prstGeom prst="rect">
                <a:avLst/>
              </a:prstGeom>
            </p:spPr>
          </p:pic>
          <p:pic>
            <p:nvPicPr>
              <p:cNvPr id="19" name="图片 18">
                <a:extLst>
                  <a:ext uri="{FF2B5EF4-FFF2-40B4-BE49-F238E27FC236}">
                    <a16:creationId xmlns:a16="http://schemas.microsoft.com/office/drawing/2014/main" id="{B17A0EE8-CEDC-4B47-56B1-8CDC2BDDBD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81530" y="3878580"/>
                <a:ext cx="2100364" cy="2103120"/>
              </a:xfrm>
              <a:prstGeom prst="rect">
                <a:avLst/>
              </a:prstGeom>
            </p:spPr>
          </p:pic>
          <p:pic>
            <p:nvPicPr>
              <p:cNvPr id="20" name="图片 19">
                <a:extLst>
                  <a:ext uri="{FF2B5EF4-FFF2-40B4-BE49-F238E27FC236}">
                    <a16:creationId xmlns:a16="http://schemas.microsoft.com/office/drawing/2014/main" id="{97C38507-F888-E527-6177-39CB9AD657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352002" y="3878580"/>
                <a:ext cx="2100364" cy="2103120"/>
              </a:xfrm>
              <a:prstGeom prst="rect">
                <a:avLst/>
              </a:prstGeom>
            </p:spPr>
          </p:pic>
        </p:grp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211B08C-9E40-939E-0549-2CAA2D637C54}"/>
                </a:ext>
              </a:extLst>
            </p:cNvPr>
            <p:cNvSpPr txBox="1"/>
            <p:nvPr/>
          </p:nvSpPr>
          <p:spPr>
            <a:xfrm>
              <a:off x="877929" y="1420709"/>
              <a:ext cx="48100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我们的复现</a:t>
              </a: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B348E3A2-B6E6-B069-A98E-C9D48C10CABA}"/>
              </a:ext>
            </a:extLst>
          </p:cNvPr>
          <p:cNvSpPr txBox="1"/>
          <p:nvPr/>
        </p:nvSpPr>
        <p:spPr>
          <a:xfrm>
            <a:off x="1905246" y="5692731"/>
            <a:ext cx="798502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上调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下调基因可分别分为三类：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Early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Constant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Late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三类基因具有不同的时间表达模式</a:t>
            </a:r>
          </a:p>
        </p:txBody>
      </p:sp>
    </p:spTree>
    <p:extLst>
      <p:ext uri="{BB962C8B-B14F-4D97-AF65-F5344CB8AC3E}">
        <p14:creationId xmlns:p14="http://schemas.microsoft.com/office/powerpoint/2010/main" val="3304888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4C10F96-2A7D-6380-0AA2-56A85E347AD5}"/>
              </a:ext>
            </a:extLst>
          </p:cNvPr>
          <p:cNvSpPr txBox="1"/>
          <p:nvPr/>
        </p:nvSpPr>
        <p:spPr>
          <a:xfrm>
            <a:off x="342899" y="316461"/>
            <a:ext cx="7985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转录组数据初步处理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质控定量流程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F32B4F5-4BB3-0BEF-A2D2-4C8B11B9DD42}"/>
              </a:ext>
            </a:extLst>
          </p:cNvPr>
          <p:cNvSpPr txBox="1"/>
          <p:nvPr/>
        </p:nvSpPr>
        <p:spPr>
          <a:xfrm>
            <a:off x="6390640" y="1268309"/>
            <a:ext cx="4810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原文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211B08C-9E40-939E-0549-2CAA2D637C54}"/>
              </a:ext>
            </a:extLst>
          </p:cNvPr>
          <p:cNvSpPr txBox="1"/>
          <p:nvPr/>
        </p:nvSpPr>
        <p:spPr>
          <a:xfrm>
            <a:off x="991358" y="1268308"/>
            <a:ext cx="4810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我们的复现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6FE8D24C-2F22-8606-988F-8AC368974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220" y="1859593"/>
            <a:ext cx="4219209" cy="383313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0C9C36F4-8605-0212-3AF4-6DBE1B336AF7}"/>
              </a:ext>
            </a:extLst>
          </p:cNvPr>
          <p:cNvSpPr txBox="1"/>
          <p:nvPr/>
        </p:nvSpPr>
        <p:spPr>
          <a:xfrm>
            <a:off x="1905246" y="5692731"/>
            <a:ext cx="798502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总体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call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到基因数量较原文章结果偏多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下调基因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Early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数量较原文章结果偏少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D5148E3F-F247-DB30-E789-10157E849B4B}"/>
              </a:ext>
            </a:extLst>
          </p:cNvPr>
          <p:cNvGrpSpPr/>
          <p:nvPr/>
        </p:nvGrpSpPr>
        <p:grpSpPr>
          <a:xfrm>
            <a:off x="1822245" y="1828537"/>
            <a:ext cx="3574594" cy="3761154"/>
            <a:chOff x="1822245" y="1828537"/>
            <a:chExt cx="3574594" cy="3761154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9C36859-6C34-48B6-59C5-E82267342387}"/>
                </a:ext>
              </a:extLst>
            </p:cNvPr>
            <p:cNvSpPr txBox="1"/>
            <p:nvPr/>
          </p:nvSpPr>
          <p:spPr>
            <a:xfrm>
              <a:off x="2921447" y="1828537"/>
              <a:ext cx="8783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5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N.S.</a:t>
              </a:r>
              <a:endParaRPr lang="zh-CN" altLang="en-US" sz="105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99542ECE-0768-23AA-32B6-49FC39783C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22245" y="2126877"/>
              <a:ext cx="3089050" cy="3462814"/>
            </a:xfrm>
            <a:prstGeom prst="rect">
              <a:avLst/>
            </a:prstGeom>
          </p:spPr>
        </p:pic>
        <p:sp>
          <p:nvSpPr>
            <p:cNvPr id="25" name="左中括号 24">
              <a:extLst>
                <a:ext uri="{FF2B5EF4-FFF2-40B4-BE49-F238E27FC236}">
                  <a16:creationId xmlns:a16="http://schemas.microsoft.com/office/drawing/2014/main" id="{743B5D32-226C-4ABD-96B3-8E8F8D285F06}"/>
                </a:ext>
              </a:extLst>
            </p:cNvPr>
            <p:cNvSpPr/>
            <p:nvPr/>
          </p:nvSpPr>
          <p:spPr>
            <a:xfrm rot="5400000">
              <a:off x="3337784" y="1628091"/>
              <a:ext cx="45719" cy="878392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56B22075-9A61-A4C1-D4FA-0E05BC8F8B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3334" t="26833" r="554" b="50503"/>
            <a:stretch/>
          </p:blipFill>
          <p:spPr>
            <a:xfrm>
              <a:off x="4425751" y="2663357"/>
              <a:ext cx="971088" cy="15312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40131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4C10F96-2A7D-6380-0AA2-56A85E347AD5}"/>
              </a:ext>
            </a:extLst>
          </p:cNvPr>
          <p:cNvSpPr txBox="1"/>
          <p:nvPr/>
        </p:nvSpPr>
        <p:spPr>
          <a:xfrm>
            <a:off x="342899" y="316461"/>
            <a:ext cx="7985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转录组数据初步处理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质控定量流程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F32B4F5-4BB3-0BEF-A2D2-4C8B11B9DD42}"/>
              </a:ext>
            </a:extLst>
          </p:cNvPr>
          <p:cNvSpPr txBox="1"/>
          <p:nvPr/>
        </p:nvSpPr>
        <p:spPr>
          <a:xfrm>
            <a:off x="6390640" y="1268309"/>
            <a:ext cx="4810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原文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211B08C-9E40-939E-0549-2CAA2D637C54}"/>
              </a:ext>
            </a:extLst>
          </p:cNvPr>
          <p:cNvSpPr txBox="1"/>
          <p:nvPr/>
        </p:nvSpPr>
        <p:spPr>
          <a:xfrm>
            <a:off x="991358" y="1268308"/>
            <a:ext cx="4810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我们的分析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C9C36F4-8605-0212-3AF4-6DBE1B336AF7}"/>
              </a:ext>
            </a:extLst>
          </p:cNvPr>
          <p:cNvSpPr txBox="1"/>
          <p:nvPr/>
        </p:nvSpPr>
        <p:spPr>
          <a:xfrm>
            <a:off x="1933237" y="5628140"/>
            <a:ext cx="798502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没有看到引用的文章的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gene list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Pattern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没有原文章的明显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3E76F9-F4B0-950D-B4D7-A29EC902B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321" y="1790558"/>
            <a:ext cx="4168501" cy="3276884"/>
          </a:xfrm>
          <a:prstGeom prst="rect">
            <a:avLst/>
          </a:prstGeom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2C2F1882-39C9-B87C-D8CD-995718C757CE}"/>
              </a:ext>
            </a:extLst>
          </p:cNvPr>
          <p:cNvGrpSpPr/>
          <p:nvPr/>
        </p:nvGrpSpPr>
        <p:grpSpPr>
          <a:xfrm>
            <a:off x="2138036" y="1778046"/>
            <a:ext cx="3075599" cy="3447512"/>
            <a:chOff x="2212681" y="1778046"/>
            <a:chExt cx="3075599" cy="3447512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173311E-1D8C-CF2D-C7A9-527B3F32515F}"/>
                </a:ext>
              </a:extLst>
            </p:cNvPr>
            <p:cNvGrpSpPr/>
            <p:nvPr/>
          </p:nvGrpSpPr>
          <p:grpSpPr>
            <a:xfrm>
              <a:off x="2212681" y="1778046"/>
              <a:ext cx="3075599" cy="3289396"/>
              <a:chOff x="2372701" y="1268153"/>
              <a:chExt cx="4075700" cy="4359018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38F25DA7-B41B-4E49-3708-A9A3433382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5976" t="33199" b="32227"/>
              <a:stretch/>
            </p:blipFill>
            <p:spPr>
              <a:xfrm>
                <a:off x="5518419" y="2457993"/>
                <a:ext cx="653030" cy="1362270"/>
              </a:xfrm>
              <a:prstGeom prst="rect">
                <a:avLst/>
              </a:prstGeom>
            </p:spPr>
          </p:pic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6841562A-CB73-0A9C-373A-9D4DE98163B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16371"/>
              <a:stretch/>
            </p:blipFill>
            <p:spPr>
              <a:xfrm>
                <a:off x="2578327" y="1268153"/>
                <a:ext cx="2940092" cy="4359018"/>
              </a:xfrm>
              <a:prstGeom prst="rect">
                <a:avLst/>
              </a:prstGeom>
            </p:spPr>
          </p:pic>
          <p:pic>
            <p:nvPicPr>
              <p:cNvPr id="12" name="图片 11">
                <a:extLst>
                  <a:ext uri="{FF2B5EF4-FFF2-40B4-BE49-F238E27FC236}">
                    <a16:creationId xmlns:a16="http://schemas.microsoft.com/office/drawing/2014/main" id="{C4871180-1EAC-7673-2CAA-D66473417CD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79523" t="38175" b="35776"/>
              <a:stretch/>
            </p:blipFill>
            <p:spPr>
              <a:xfrm>
                <a:off x="5493472" y="3718872"/>
                <a:ext cx="954929" cy="1026367"/>
              </a:xfrm>
              <a:prstGeom prst="rect">
                <a:avLst/>
              </a:prstGeom>
            </p:spPr>
          </p:pic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1EAF09CB-4DC2-213D-34CB-C8F9D80A60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340" t="878" r="24577"/>
              <a:stretch/>
            </p:blipFill>
            <p:spPr>
              <a:xfrm>
                <a:off x="2372701" y="1275079"/>
                <a:ext cx="280715" cy="4320729"/>
              </a:xfrm>
              <a:prstGeom prst="rect">
                <a:avLst/>
              </a:prstGeom>
            </p:spPr>
          </p:pic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C851323-6A8C-3DE3-E87F-8407189BE719}"/>
                </a:ext>
              </a:extLst>
            </p:cNvPr>
            <p:cNvSpPr txBox="1"/>
            <p:nvPr/>
          </p:nvSpPr>
          <p:spPr>
            <a:xfrm>
              <a:off x="2424514" y="4994726"/>
              <a:ext cx="260567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pt-BR" altLang="zh-CN" sz="9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h12_crl    h24_crl  h12_dox  h24_dox</a:t>
              </a:r>
              <a:endPara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1E475C93-FDF2-81DD-2A7D-74C34A86FCA7}"/>
              </a:ext>
            </a:extLst>
          </p:cNvPr>
          <p:cNvSpPr txBox="1"/>
          <p:nvPr/>
        </p:nvSpPr>
        <p:spPr>
          <a:xfrm>
            <a:off x="664114" y="2035490"/>
            <a:ext cx="146451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Early</a:t>
            </a:r>
          </a:p>
          <a:p>
            <a:pPr algn="r">
              <a:spcAft>
                <a:spcPts val="600"/>
              </a:spcAft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spcAft>
                <a:spcPts val="600"/>
              </a:spcAft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spcAft>
                <a:spcPts val="600"/>
              </a:spcAft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Constant</a:t>
            </a:r>
          </a:p>
          <a:p>
            <a:pPr algn="r">
              <a:spcAft>
                <a:spcPts val="600"/>
              </a:spcAft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spcAft>
                <a:spcPts val="600"/>
              </a:spcAft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spcAft>
                <a:spcPts val="600"/>
              </a:spcAft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Late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9674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A2D3A704-FAC0-484A-95D5-6F86BD01F63B}"/>
              </a:ext>
            </a:extLst>
          </p:cNvPr>
          <p:cNvGrpSpPr/>
          <p:nvPr/>
        </p:nvGrpSpPr>
        <p:grpSpPr>
          <a:xfrm>
            <a:off x="7460475" y="1892062"/>
            <a:ext cx="3680276" cy="738664"/>
            <a:chOff x="7460475" y="903174"/>
            <a:chExt cx="3680276" cy="73866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BB53500-12F6-4E33-BD80-D3FD623FE654}"/>
                </a:ext>
              </a:extLst>
            </p:cNvPr>
            <p:cNvSpPr txBox="1"/>
            <p:nvPr/>
          </p:nvSpPr>
          <p:spPr>
            <a:xfrm>
              <a:off x="7460475" y="903174"/>
              <a:ext cx="20492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srgbClr val="063A6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 </a:t>
              </a:r>
              <a:r>
                <a:rPr lang="zh-CN" altLang="en-US" sz="2000" b="1" dirty="0">
                  <a:solidFill>
                    <a:srgbClr val="063A6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文章背景介绍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0CBE827-4354-404D-AB86-24397DB56436}"/>
                </a:ext>
              </a:extLst>
            </p:cNvPr>
            <p:cNvSpPr txBox="1"/>
            <p:nvPr/>
          </p:nvSpPr>
          <p:spPr>
            <a:xfrm>
              <a:off x="7460475" y="1303284"/>
              <a:ext cx="36802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研究背景、复现部分的研究目的与内容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13D9557-E3D7-4BB0-9206-F019E610200A}"/>
              </a:ext>
            </a:extLst>
          </p:cNvPr>
          <p:cNvGrpSpPr/>
          <p:nvPr/>
        </p:nvGrpSpPr>
        <p:grpSpPr>
          <a:xfrm>
            <a:off x="7460474" y="2805192"/>
            <a:ext cx="3680276" cy="738664"/>
            <a:chOff x="7460475" y="903174"/>
            <a:chExt cx="3680276" cy="738664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EC018A72-E459-4622-9258-BB0EFDC2BCEC}"/>
                </a:ext>
              </a:extLst>
            </p:cNvPr>
            <p:cNvSpPr txBox="1"/>
            <p:nvPr/>
          </p:nvSpPr>
          <p:spPr>
            <a:xfrm>
              <a:off x="7460475" y="903174"/>
              <a:ext cx="20492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srgbClr val="063A6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 </a:t>
              </a:r>
              <a:r>
                <a:rPr lang="zh-CN" altLang="en-US" sz="2000" b="1" dirty="0">
                  <a:solidFill>
                    <a:srgbClr val="063A6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数据初步分析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47DB08A7-9393-4CF2-B9E3-E913BCE69CAF}"/>
                </a:ext>
              </a:extLst>
            </p:cNvPr>
            <p:cNvSpPr txBox="1"/>
            <p:nvPr/>
          </p:nvSpPr>
          <p:spPr>
            <a:xfrm>
              <a:off x="7460475" y="1303284"/>
              <a:ext cx="36802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从数据下载到表达定量与差异基因鉴定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AD433409-AE5B-4A07-853D-F4FAF35BEC2D}"/>
              </a:ext>
            </a:extLst>
          </p:cNvPr>
          <p:cNvGrpSpPr/>
          <p:nvPr/>
        </p:nvGrpSpPr>
        <p:grpSpPr>
          <a:xfrm>
            <a:off x="7460475" y="3718322"/>
            <a:ext cx="3307052" cy="738664"/>
            <a:chOff x="7460475" y="903174"/>
            <a:chExt cx="3307052" cy="738664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0F4F233-CBF7-4464-992B-CB2113B68D51}"/>
                </a:ext>
              </a:extLst>
            </p:cNvPr>
            <p:cNvSpPr txBox="1"/>
            <p:nvPr/>
          </p:nvSpPr>
          <p:spPr>
            <a:xfrm>
              <a:off x="7460475" y="903174"/>
              <a:ext cx="20492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srgbClr val="063A6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 </a:t>
              </a:r>
              <a:r>
                <a:rPr lang="zh-CN" altLang="en-US" sz="2000" b="1" dirty="0">
                  <a:solidFill>
                    <a:srgbClr val="063A6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文章内容复现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A9B2793-FE35-4D78-9C5A-AB1B9973ED0E}"/>
                </a:ext>
              </a:extLst>
            </p:cNvPr>
            <p:cNvSpPr txBox="1"/>
            <p:nvPr/>
          </p:nvSpPr>
          <p:spPr>
            <a:xfrm>
              <a:off x="7460475" y="1303284"/>
              <a:ext cx="33070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重现基因表达模式与数量分布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B1250D36-7A4F-4851-A062-41B0110908F9}"/>
              </a:ext>
            </a:extLst>
          </p:cNvPr>
          <p:cNvGrpSpPr/>
          <p:nvPr/>
        </p:nvGrpSpPr>
        <p:grpSpPr>
          <a:xfrm>
            <a:off x="7460473" y="4631452"/>
            <a:ext cx="3437682" cy="738664"/>
            <a:chOff x="7460475" y="903174"/>
            <a:chExt cx="3437682" cy="738664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725AE3ED-2A66-46C1-8FDB-BAE97DE3A44E}"/>
                </a:ext>
              </a:extLst>
            </p:cNvPr>
            <p:cNvSpPr txBox="1"/>
            <p:nvPr/>
          </p:nvSpPr>
          <p:spPr>
            <a:xfrm>
              <a:off x="7460475" y="903174"/>
              <a:ext cx="20492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srgbClr val="063A6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 </a:t>
              </a:r>
              <a:r>
                <a:rPr lang="zh-CN" altLang="en-US" sz="2000" b="1" dirty="0">
                  <a:solidFill>
                    <a:srgbClr val="063A6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分析与总结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F54D55F-FD4A-4D86-802F-870B14F2B6D8}"/>
                </a:ext>
              </a:extLst>
            </p:cNvPr>
            <p:cNvSpPr txBox="1"/>
            <p:nvPr/>
          </p:nvSpPr>
          <p:spPr>
            <a:xfrm>
              <a:off x="7460475" y="1303284"/>
              <a:ext cx="34376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分析结果差异原因、总结项目经验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02758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591320CB-B68D-4FF8-ACB3-1E9C57601822}"/>
              </a:ext>
            </a:extLst>
          </p:cNvPr>
          <p:cNvSpPr txBox="1">
            <a:spLocks/>
          </p:cNvSpPr>
          <p:nvPr/>
        </p:nvSpPr>
        <p:spPr>
          <a:xfrm>
            <a:off x="6029980" y="4495677"/>
            <a:ext cx="5179972" cy="36933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buFont typeface="Arial" panose="020B0604020202020204" pitchFamily="34" charset="0"/>
              <a:buNone/>
              <a:defRPr kumimoji="0" lang="fr-FR" sz="3200" b="0" i="0" u="none" strike="noStrike" kern="1200" cap="all" spc="0" normalizeH="0" dirty="0">
                <a:ln>
                  <a:noFill/>
                </a:ln>
                <a:gradFill>
                  <a:gsLst>
                    <a:gs pos="0">
                      <a:schemeClr val="accent6"/>
                    </a:gs>
                    <a:gs pos="100000">
                      <a:schemeClr val="accent5"/>
                    </a:gs>
                  </a:gsLst>
                  <a:lin ang="27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分析结果差异原因、总结项目经验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itre 11">
            <a:extLst>
              <a:ext uri="{FF2B5EF4-FFF2-40B4-BE49-F238E27FC236}">
                <a16:creationId xmlns:a16="http://schemas.microsoft.com/office/drawing/2014/main" id="{97471B6A-89CA-4837-8A56-CD8BDA80B88C}"/>
              </a:ext>
            </a:extLst>
          </p:cNvPr>
          <p:cNvSpPr txBox="1">
            <a:spLocks/>
          </p:cNvSpPr>
          <p:nvPr/>
        </p:nvSpPr>
        <p:spPr>
          <a:xfrm>
            <a:off x="5914073" y="3667576"/>
            <a:ext cx="5411787" cy="609398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zh-CN" altLang="en-US" sz="4400" b="1" dirty="0">
                <a:solidFill>
                  <a:srgbClr val="063A65"/>
                </a:solidFill>
              </a:rPr>
              <a:t>分析与总结</a:t>
            </a:r>
            <a:endParaRPr lang="en-GB" sz="4400" b="1" dirty="0">
              <a:solidFill>
                <a:srgbClr val="063A65"/>
              </a:solidFill>
            </a:endParaRPr>
          </a:p>
        </p:txBody>
      </p:sp>
      <p:sp>
        <p:nvSpPr>
          <p:cNvPr id="2" name="Titre 11">
            <a:extLst>
              <a:ext uri="{FF2B5EF4-FFF2-40B4-BE49-F238E27FC236}">
                <a16:creationId xmlns:a16="http://schemas.microsoft.com/office/drawing/2014/main" id="{820E9817-2F70-F915-0CCF-F08BC12E0F5A}"/>
              </a:ext>
            </a:extLst>
          </p:cNvPr>
          <p:cNvSpPr txBox="1">
            <a:spLocks/>
          </p:cNvSpPr>
          <p:nvPr/>
        </p:nvSpPr>
        <p:spPr>
          <a:xfrm>
            <a:off x="8360230" y="2819602"/>
            <a:ext cx="494522" cy="6093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CN" sz="4400" b="1" dirty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GB" sz="44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130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4C10F96-2A7D-6380-0AA2-56A85E347AD5}"/>
              </a:ext>
            </a:extLst>
          </p:cNvPr>
          <p:cNvSpPr txBox="1"/>
          <p:nvPr/>
        </p:nvSpPr>
        <p:spPr>
          <a:xfrm>
            <a:off x="342899" y="316461"/>
            <a:ext cx="7985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结果不一致的可能因素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C9C36F4-8605-0212-3AF4-6DBE1B336AF7}"/>
              </a:ext>
            </a:extLst>
          </p:cNvPr>
          <p:cNvSpPr txBox="1"/>
          <p:nvPr/>
        </p:nvSpPr>
        <p:spPr>
          <a:xfrm>
            <a:off x="2297131" y="2156429"/>
            <a:ext cx="79850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质量控制条件不一致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Aft>
                <a:spcPts val="1200"/>
              </a:spcAft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我们使用了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fastp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(0.23.2)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，原文章使用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Trimmomatic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(v0.39)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软件版本不一致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Aft>
                <a:spcPts val="12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将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reads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比对至参考基因组我们使用的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STAR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版本为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v2.5.2b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，而原文章版本为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v2.7.3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使用的软件不同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Aft>
                <a:spcPts val="12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表达定量我们使用的是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FeatureCount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，原文章使用了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HTSeq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分析方法与条件存在差异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Aft>
                <a:spcPts val="6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文章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method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中并未清晰指出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HTSeq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计数方式、过滤、标准化等的具体方法</a:t>
            </a:r>
          </a:p>
        </p:txBody>
      </p:sp>
    </p:spTree>
    <p:extLst>
      <p:ext uri="{BB962C8B-B14F-4D97-AF65-F5344CB8AC3E}">
        <p14:creationId xmlns:p14="http://schemas.microsoft.com/office/powerpoint/2010/main" val="3790157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4C10F96-2A7D-6380-0AA2-56A85E347AD5}"/>
              </a:ext>
            </a:extLst>
          </p:cNvPr>
          <p:cNvSpPr txBox="1"/>
          <p:nvPr/>
        </p:nvSpPr>
        <p:spPr>
          <a:xfrm>
            <a:off x="342899" y="316461"/>
            <a:ext cx="7985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Call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到基因数量偏多的可能原因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C9C36F4-8605-0212-3AF4-6DBE1B336AF7}"/>
              </a:ext>
            </a:extLst>
          </p:cNvPr>
          <p:cNvSpPr txBox="1"/>
          <p:nvPr/>
        </p:nvSpPr>
        <p:spPr>
          <a:xfrm>
            <a:off x="1364071" y="4451760"/>
            <a:ext cx="798502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使用的参考基因组与注释文件不一致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我们的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gtf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文件中存在假基因与预测基因模型的注释信息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Aft>
                <a:spcPts val="6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在去除假基因与预测基因模型后，我们的数量有所降低，但仍高于原文章结果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8DDEF50-159E-1F39-FD5D-559E52096976}"/>
              </a:ext>
            </a:extLst>
          </p:cNvPr>
          <p:cNvGrpSpPr/>
          <p:nvPr/>
        </p:nvGrpSpPr>
        <p:grpSpPr>
          <a:xfrm>
            <a:off x="3851468" y="1754645"/>
            <a:ext cx="5001971" cy="2267905"/>
            <a:chOff x="3851468" y="1362760"/>
            <a:chExt cx="5001971" cy="2267905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26FFB6E3-F05A-12DE-BFA5-BE21084C3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61707" y="1366934"/>
              <a:ext cx="2491732" cy="2263731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6EACA755-9BC5-CCF5-E619-CB95A646C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1468" y="1362760"/>
              <a:ext cx="2110992" cy="22206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36425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4C10F96-2A7D-6380-0AA2-56A85E347AD5}"/>
              </a:ext>
            </a:extLst>
          </p:cNvPr>
          <p:cNvSpPr txBox="1"/>
          <p:nvPr/>
        </p:nvSpPr>
        <p:spPr>
          <a:xfrm>
            <a:off x="342899" y="316461"/>
            <a:ext cx="7985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代码获取与结果文件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BB800326-685B-1B57-4487-CCE7612F2FFB}"/>
              </a:ext>
            </a:extLst>
          </p:cNvPr>
          <p:cNvGrpSpPr/>
          <p:nvPr/>
        </p:nvGrpSpPr>
        <p:grpSpPr>
          <a:xfrm>
            <a:off x="2828982" y="1972373"/>
            <a:ext cx="5895141" cy="2337072"/>
            <a:chOff x="2866305" y="1823083"/>
            <a:chExt cx="5895141" cy="2337072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93A962E-2205-F01D-8C7D-5D75BDC924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0794"/>
            <a:stretch/>
          </p:blipFill>
          <p:spPr>
            <a:xfrm>
              <a:off x="5358234" y="1854245"/>
              <a:ext cx="3403212" cy="2269886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4F0ED93-517E-CACA-7BDA-0D5229A20F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179" b="38489"/>
            <a:stretch/>
          </p:blipFill>
          <p:spPr>
            <a:xfrm>
              <a:off x="2866305" y="1823083"/>
              <a:ext cx="2396162" cy="2337072"/>
            </a:xfrm>
            <a:prstGeom prst="rect">
              <a:avLst/>
            </a:prstGeom>
          </p:spPr>
        </p:pic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57DA56BD-B54B-EC3E-0BFF-FA6770B406E9}"/>
              </a:ext>
            </a:extLst>
          </p:cNvPr>
          <p:cNvSpPr txBox="1"/>
          <p:nvPr/>
        </p:nvSpPr>
        <p:spPr>
          <a:xfrm>
            <a:off x="1856792" y="4862307"/>
            <a:ext cx="81549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本项目涉及的数据处理及分析代码与部分结果整理后将上传至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22C2FFF-4A96-95F4-52BE-91D90C443492}"/>
              </a:ext>
            </a:extLst>
          </p:cNvPr>
          <p:cNvSpPr txBox="1"/>
          <p:nvPr/>
        </p:nvSpPr>
        <p:spPr>
          <a:xfrm>
            <a:off x="2127378" y="5326270"/>
            <a:ext cx="75391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https://github.com/Eric-Y-S</a:t>
            </a:r>
          </a:p>
        </p:txBody>
      </p:sp>
    </p:spTree>
    <p:extLst>
      <p:ext uri="{BB962C8B-B14F-4D97-AF65-F5344CB8AC3E}">
        <p14:creationId xmlns:p14="http://schemas.microsoft.com/office/powerpoint/2010/main" val="8237797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C396756-6D05-4AAB-B773-C809AF06DD13}"/>
              </a:ext>
            </a:extLst>
          </p:cNvPr>
          <p:cNvSpPr txBox="1"/>
          <p:nvPr/>
        </p:nvSpPr>
        <p:spPr>
          <a:xfrm>
            <a:off x="2985796" y="2643555"/>
            <a:ext cx="64941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80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1F4B2C6-0470-36C0-51F0-3085836ABA25}"/>
              </a:ext>
            </a:extLst>
          </p:cNvPr>
          <p:cNvSpPr txBox="1"/>
          <p:nvPr/>
        </p:nvSpPr>
        <p:spPr>
          <a:xfrm>
            <a:off x="1838131" y="4072812"/>
            <a:ext cx="9041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感谢郭亚老师与张之宇助教的付出与陪伴！</a:t>
            </a:r>
          </a:p>
        </p:txBody>
      </p:sp>
    </p:spTree>
    <p:extLst>
      <p:ext uri="{BB962C8B-B14F-4D97-AF65-F5344CB8AC3E}">
        <p14:creationId xmlns:p14="http://schemas.microsoft.com/office/powerpoint/2010/main" val="124707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591320CB-B68D-4FF8-ACB3-1E9C57601822}"/>
              </a:ext>
            </a:extLst>
          </p:cNvPr>
          <p:cNvSpPr txBox="1">
            <a:spLocks/>
          </p:cNvSpPr>
          <p:nvPr/>
        </p:nvSpPr>
        <p:spPr>
          <a:xfrm>
            <a:off x="6029980" y="4311011"/>
            <a:ext cx="5179972" cy="738664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buFont typeface="Arial" panose="020B0604020202020204" pitchFamily="34" charset="0"/>
              <a:buNone/>
              <a:defRPr kumimoji="0" lang="fr-FR" sz="3200" b="0" i="0" u="none" strike="noStrike" kern="1200" cap="all" spc="0" normalizeH="0" dirty="0">
                <a:ln>
                  <a:noFill/>
                </a:ln>
                <a:gradFill>
                  <a:gsLst>
                    <a:gs pos="0">
                      <a:schemeClr val="accent6"/>
                    </a:gs>
                    <a:gs pos="100000">
                      <a:schemeClr val="accent5"/>
                    </a:gs>
                  </a:gsLst>
                  <a:lin ang="27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研究背景、复现部分的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研究目的与内容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itre 11">
            <a:extLst>
              <a:ext uri="{FF2B5EF4-FFF2-40B4-BE49-F238E27FC236}">
                <a16:creationId xmlns:a16="http://schemas.microsoft.com/office/drawing/2014/main" id="{97471B6A-89CA-4837-8A56-CD8BDA80B88C}"/>
              </a:ext>
            </a:extLst>
          </p:cNvPr>
          <p:cNvSpPr txBox="1">
            <a:spLocks/>
          </p:cNvSpPr>
          <p:nvPr/>
        </p:nvSpPr>
        <p:spPr>
          <a:xfrm>
            <a:off x="5914073" y="3667576"/>
            <a:ext cx="5411787" cy="609398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zh-CN" altLang="en-US" sz="4400" b="1" dirty="0">
                <a:solidFill>
                  <a:srgbClr val="063A65"/>
                </a:solidFill>
              </a:rPr>
              <a:t>文章背景介绍</a:t>
            </a:r>
            <a:endParaRPr lang="en-GB" sz="4400" b="1" dirty="0">
              <a:solidFill>
                <a:srgbClr val="063A65"/>
              </a:solidFill>
            </a:endParaRPr>
          </a:p>
        </p:txBody>
      </p:sp>
      <p:sp>
        <p:nvSpPr>
          <p:cNvPr id="2" name="Titre 11">
            <a:extLst>
              <a:ext uri="{FF2B5EF4-FFF2-40B4-BE49-F238E27FC236}">
                <a16:creationId xmlns:a16="http://schemas.microsoft.com/office/drawing/2014/main" id="{45697A39-57F5-BBFE-296C-5072E20537A7}"/>
              </a:ext>
            </a:extLst>
          </p:cNvPr>
          <p:cNvSpPr txBox="1">
            <a:spLocks/>
          </p:cNvSpPr>
          <p:nvPr/>
        </p:nvSpPr>
        <p:spPr>
          <a:xfrm>
            <a:off x="8360230" y="2819602"/>
            <a:ext cx="494522" cy="6093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CN" sz="4400" b="1" dirty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GB" sz="44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7459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背景：心脏的发育与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Mesp-1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130" y="1264285"/>
            <a:ext cx="2720340" cy="2884170"/>
          </a:xfrm>
          <a:prstGeom prst="rect">
            <a:avLst/>
          </a:prstGeom>
        </p:spPr>
      </p:pic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116965" y="4277995"/>
            <a:ext cx="3810000" cy="1993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9" name="箭头: 右 38"/>
          <p:cNvSpPr/>
          <p:nvPr/>
        </p:nvSpPr>
        <p:spPr>
          <a:xfrm>
            <a:off x="5208074" y="3244087"/>
            <a:ext cx="629169" cy="369332"/>
          </a:xfrm>
          <a:prstGeom prst="rightArrow">
            <a:avLst>
              <a:gd name="adj1" fmla="val 50000"/>
              <a:gd name="adj2" fmla="val 8727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247140" y="6384290"/>
            <a:ext cx="315658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/>
              <a:t>Antoine Bondue and Cédric Blanpain，</a:t>
            </a:r>
            <a:r>
              <a:rPr lang="en-US" altLang="zh-CN" sz="1200"/>
              <a:t>2010</a:t>
            </a:r>
          </a:p>
        </p:txBody>
      </p:sp>
      <p:pic>
        <p:nvPicPr>
          <p:cNvPr id="5" name="图片 4" descr="fx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4785" y="1488440"/>
            <a:ext cx="3879850" cy="38798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实验设计：探索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Mesp1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在宏观转录水平的作用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925" y="1699895"/>
            <a:ext cx="8819515" cy="39465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591320CB-B68D-4FF8-ACB3-1E9C57601822}"/>
              </a:ext>
            </a:extLst>
          </p:cNvPr>
          <p:cNvSpPr txBox="1">
            <a:spLocks/>
          </p:cNvSpPr>
          <p:nvPr/>
        </p:nvSpPr>
        <p:spPr>
          <a:xfrm>
            <a:off x="6029980" y="4311011"/>
            <a:ext cx="5179972" cy="738664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buFont typeface="Arial" panose="020B0604020202020204" pitchFamily="34" charset="0"/>
              <a:buNone/>
              <a:defRPr kumimoji="0" lang="fr-FR" sz="3200" b="0" i="0" u="none" strike="noStrike" kern="1200" cap="all" spc="0" normalizeH="0" dirty="0">
                <a:ln>
                  <a:noFill/>
                </a:ln>
                <a:gradFill>
                  <a:gsLst>
                    <a:gs pos="0">
                      <a:schemeClr val="accent6"/>
                    </a:gs>
                    <a:gs pos="100000">
                      <a:schemeClr val="accent5"/>
                    </a:gs>
                  </a:gsLst>
                  <a:lin ang="27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从数据下载到表达定量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与差异基因鉴定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itre 11">
            <a:extLst>
              <a:ext uri="{FF2B5EF4-FFF2-40B4-BE49-F238E27FC236}">
                <a16:creationId xmlns:a16="http://schemas.microsoft.com/office/drawing/2014/main" id="{97471B6A-89CA-4837-8A56-CD8BDA80B88C}"/>
              </a:ext>
            </a:extLst>
          </p:cNvPr>
          <p:cNvSpPr txBox="1">
            <a:spLocks/>
          </p:cNvSpPr>
          <p:nvPr/>
        </p:nvSpPr>
        <p:spPr>
          <a:xfrm>
            <a:off x="5914073" y="3667576"/>
            <a:ext cx="5411787" cy="609398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zh-CN" altLang="en-US" sz="4400" b="1" dirty="0">
                <a:solidFill>
                  <a:srgbClr val="063A6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数据初步分析</a:t>
            </a:r>
            <a:endParaRPr lang="en-GB" sz="4400" b="1" dirty="0">
              <a:solidFill>
                <a:srgbClr val="063A65"/>
              </a:solidFill>
            </a:endParaRPr>
          </a:p>
        </p:txBody>
      </p:sp>
      <p:sp>
        <p:nvSpPr>
          <p:cNvPr id="2" name="Titre 11">
            <a:extLst>
              <a:ext uri="{FF2B5EF4-FFF2-40B4-BE49-F238E27FC236}">
                <a16:creationId xmlns:a16="http://schemas.microsoft.com/office/drawing/2014/main" id="{62F62825-B1F1-7CCB-EB2E-544EB9004F45}"/>
              </a:ext>
            </a:extLst>
          </p:cNvPr>
          <p:cNvSpPr txBox="1">
            <a:spLocks/>
          </p:cNvSpPr>
          <p:nvPr/>
        </p:nvSpPr>
        <p:spPr>
          <a:xfrm>
            <a:off x="8360230" y="2819602"/>
            <a:ext cx="494522" cy="6093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CN" sz="4400" b="1" dirty="0">
                <a:solidFill>
                  <a:schemeClr val="bg1">
                    <a:lumMod val="95000"/>
                  </a:schemeClr>
                </a:solidFill>
              </a:rPr>
              <a:t>2</a:t>
            </a:r>
            <a:endParaRPr lang="en-GB" sz="44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703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35200A57-7D11-119D-7F90-A49240180889}"/>
              </a:ext>
            </a:extLst>
          </p:cNvPr>
          <p:cNvSpPr/>
          <p:nvPr/>
        </p:nvSpPr>
        <p:spPr>
          <a:xfrm>
            <a:off x="4818529" y="3182471"/>
            <a:ext cx="2483224" cy="246529"/>
          </a:xfrm>
          <a:custGeom>
            <a:avLst/>
            <a:gdLst>
              <a:gd name="connsiteX0" fmla="*/ 690283 w 2483224"/>
              <a:gd name="connsiteY0" fmla="*/ 0 h 430305"/>
              <a:gd name="connsiteX1" fmla="*/ 1810871 w 2483224"/>
              <a:gd name="connsiteY1" fmla="*/ 0 h 430305"/>
              <a:gd name="connsiteX2" fmla="*/ 2483224 w 2483224"/>
              <a:gd name="connsiteY2" fmla="*/ 421341 h 430305"/>
              <a:gd name="connsiteX3" fmla="*/ 0 w 2483224"/>
              <a:gd name="connsiteY3" fmla="*/ 430305 h 430305"/>
              <a:gd name="connsiteX4" fmla="*/ 690283 w 2483224"/>
              <a:gd name="connsiteY4" fmla="*/ 0 h 430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83224" h="430305">
                <a:moveTo>
                  <a:pt x="690283" y="0"/>
                </a:moveTo>
                <a:lnTo>
                  <a:pt x="1810871" y="0"/>
                </a:lnTo>
                <a:lnTo>
                  <a:pt x="2483224" y="421341"/>
                </a:lnTo>
                <a:lnTo>
                  <a:pt x="0" y="430305"/>
                </a:lnTo>
                <a:lnTo>
                  <a:pt x="690283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EB4EAB-92A8-CF76-EB05-AC7037BE8560}"/>
              </a:ext>
            </a:extLst>
          </p:cNvPr>
          <p:cNvSpPr txBox="1"/>
          <p:nvPr/>
        </p:nvSpPr>
        <p:spPr>
          <a:xfrm>
            <a:off x="342899" y="316461"/>
            <a:ext cx="7985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转录组数据初步处理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编写</a:t>
            </a:r>
            <a:r>
              <a:rPr lang="en-US" altLang="zh-CN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smk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pipeline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6D013FC-C096-ECFE-D07E-FC1AB3D456F8}"/>
              </a:ext>
            </a:extLst>
          </p:cNvPr>
          <p:cNvSpPr txBox="1"/>
          <p:nvPr/>
        </p:nvSpPr>
        <p:spPr>
          <a:xfrm>
            <a:off x="642899" y="1194885"/>
            <a:ext cx="6373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编写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Snakemake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pipeline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批量处理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RNA-Seq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6DDD9FC-58D5-593F-B485-DB6C4D3A071D}"/>
              </a:ext>
            </a:extLst>
          </p:cNvPr>
          <p:cNvGrpSpPr/>
          <p:nvPr/>
        </p:nvGrpSpPr>
        <p:grpSpPr>
          <a:xfrm>
            <a:off x="669472" y="1610384"/>
            <a:ext cx="10495265" cy="1570852"/>
            <a:chOff x="342900" y="1897626"/>
            <a:chExt cx="10495265" cy="1570852"/>
          </a:xfrm>
        </p:grpSpPr>
        <p:pic>
          <p:nvPicPr>
            <p:cNvPr id="7" name="图形 6">
              <a:extLst>
                <a:ext uri="{FF2B5EF4-FFF2-40B4-BE49-F238E27FC236}">
                  <a16:creationId xmlns:a16="http://schemas.microsoft.com/office/drawing/2014/main" id="{1C70AD22-8E8A-0F12-4517-FEBDC8FAC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42900" y="2001315"/>
              <a:ext cx="10495265" cy="1388208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10964EE4-2C0E-67B3-2C1C-AE7CF5E1BA46}"/>
                </a:ext>
              </a:extLst>
            </p:cNvPr>
            <p:cNvSpPr/>
            <p:nvPr/>
          </p:nvSpPr>
          <p:spPr>
            <a:xfrm>
              <a:off x="5176521" y="1897626"/>
              <a:ext cx="1112520" cy="1570852"/>
            </a:xfrm>
            <a:prstGeom prst="rect">
              <a:avLst/>
            </a:pr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5E07BC5F-2D4E-4A35-7FB8-68427D3C8793}"/>
              </a:ext>
            </a:extLst>
          </p:cNvPr>
          <p:cNvGrpSpPr/>
          <p:nvPr/>
        </p:nvGrpSpPr>
        <p:grpSpPr>
          <a:xfrm>
            <a:off x="4819088" y="3435935"/>
            <a:ext cx="2490934" cy="3124200"/>
            <a:chOff x="1906664" y="3611880"/>
            <a:chExt cx="2490934" cy="3124200"/>
          </a:xfrm>
        </p:grpSpPr>
        <p:pic>
          <p:nvPicPr>
            <p:cNvPr id="10" name="图形 9">
              <a:extLst>
                <a:ext uri="{FF2B5EF4-FFF2-40B4-BE49-F238E27FC236}">
                  <a16:creationId xmlns:a16="http://schemas.microsoft.com/office/drawing/2014/main" id="{E2984697-191C-BE3B-DD3F-5F5E9B38BD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45477" r="42940"/>
            <a:stretch/>
          </p:blipFill>
          <p:spPr>
            <a:xfrm>
              <a:off x="1906665" y="3781624"/>
              <a:ext cx="2490933" cy="2844313"/>
            </a:xfrm>
            <a:prstGeom prst="rect">
              <a:avLst/>
            </a:prstGeom>
          </p:spPr>
        </p:pic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F4BB7EA-E79D-6952-D91E-A97DBF277A15}"/>
                </a:ext>
              </a:extLst>
            </p:cNvPr>
            <p:cNvSpPr/>
            <p:nvPr/>
          </p:nvSpPr>
          <p:spPr>
            <a:xfrm>
              <a:off x="1906664" y="3611880"/>
              <a:ext cx="2490933" cy="31242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A444B9C8-0057-C7B8-D8B7-3C6265D26FC9}"/>
              </a:ext>
            </a:extLst>
          </p:cNvPr>
          <p:cNvSpPr txBox="1"/>
          <p:nvPr/>
        </p:nvSpPr>
        <p:spPr>
          <a:xfrm>
            <a:off x="2939845" y="3540425"/>
            <a:ext cx="155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重命名数据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0365245-20ED-8EAE-EDC5-8E73DD8D4B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19" t="8390" r="2173"/>
          <a:stretch/>
        </p:blipFill>
        <p:spPr>
          <a:xfrm>
            <a:off x="9147930" y="1097937"/>
            <a:ext cx="1886813" cy="495203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95A3BDE-2F9B-203A-ABBB-1DF81C72BB9C}"/>
              </a:ext>
            </a:extLst>
          </p:cNvPr>
          <p:cNvSpPr txBox="1"/>
          <p:nvPr/>
        </p:nvSpPr>
        <p:spPr>
          <a:xfrm>
            <a:off x="7703325" y="3989857"/>
            <a:ext cx="716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质控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B88D761-A01D-8B34-9F3A-BD652A221852}"/>
              </a:ext>
            </a:extLst>
          </p:cNvPr>
          <p:cNvSpPr txBox="1"/>
          <p:nvPr/>
        </p:nvSpPr>
        <p:spPr>
          <a:xfrm>
            <a:off x="7634854" y="4580360"/>
            <a:ext cx="1006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比对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6043087-FD58-EC33-1CFA-504E09731E13}"/>
              </a:ext>
            </a:extLst>
          </p:cNvPr>
          <p:cNvSpPr txBox="1"/>
          <p:nvPr/>
        </p:nvSpPr>
        <p:spPr>
          <a:xfrm>
            <a:off x="3133381" y="5035455"/>
            <a:ext cx="12929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定量计数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7C2F157-6222-4B59-7171-EF8BF8849A51}"/>
              </a:ext>
            </a:extLst>
          </p:cNvPr>
          <p:cNvSpPr txBox="1"/>
          <p:nvPr/>
        </p:nvSpPr>
        <p:spPr>
          <a:xfrm>
            <a:off x="7634856" y="5570973"/>
            <a:ext cx="1211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标准化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10CBA74-37C0-335B-0A2E-80215344CAB3}"/>
              </a:ext>
            </a:extLst>
          </p:cNvPr>
          <p:cNvCxnSpPr>
            <a:cxnSpLocks/>
          </p:cNvCxnSpPr>
          <p:nvPr/>
        </p:nvCxnSpPr>
        <p:spPr>
          <a:xfrm flipH="1">
            <a:off x="4422289" y="3741220"/>
            <a:ext cx="396240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9DFAB525-953A-61B0-1E8B-A223B78928AA}"/>
              </a:ext>
            </a:extLst>
          </p:cNvPr>
          <p:cNvCxnSpPr>
            <a:cxnSpLocks/>
          </p:cNvCxnSpPr>
          <p:nvPr/>
        </p:nvCxnSpPr>
        <p:spPr>
          <a:xfrm flipH="1">
            <a:off x="4422289" y="5243130"/>
            <a:ext cx="396240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CF846E47-2281-65EF-EF91-380EA5C6C2F5}"/>
              </a:ext>
            </a:extLst>
          </p:cNvPr>
          <p:cNvCxnSpPr>
            <a:cxnSpLocks/>
          </p:cNvCxnSpPr>
          <p:nvPr/>
        </p:nvCxnSpPr>
        <p:spPr>
          <a:xfrm>
            <a:off x="7310021" y="4252530"/>
            <a:ext cx="416411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E19072FD-8609-80DE-31C8-7F146B4C3C22}"/>
              </a:ext>
            </a:extLst>
          </p:cNvPr>
          <p:cNvCxnSpPr>
            <a:cxnSpLocks/>
          </p:cNvCxnSpPr>
          <p:nvPr/>
        </p:nvCxnSpPr>
        <p:spPr>
          <a:xfrm>
            <a:off x="7310021" y="4780415"/>
            <a:ext cx="416411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88589E9D-A161-A799-2CAA-3F45C70AE393}"/>
              </a:ext>
            </a:extLst>
          </p:cNvPr>
          <p:cNvCxnSpPr>
            <a:cxnSpLocks/>
          </p:cNvCxnSpPr>
          <p:nvPr/>
        </p:nvCxnSpPr>
        <p:spPr>
          <a:xfrm>
            <a:off x="7312304" y="5786268"/>
            <a:ext cx="416411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22733ED4-478C-C235-9421-A10198EA65B9}"/>
              </a:ext>
            </a:extLst>
          </p:cNvPr>
          <p:cNvSpPr txBox="1"/>
          <p:nvPr/>
        </p:nvSpPr>
        <p:spPr>
          <a:xfrm>
            <a:off x="8420100" y="4005246"/>
            <a:ext cx="2490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FASTP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trimmomatic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7EF5287-A52A-A728-0CDF-364355BE2F79}"/>
              </a:ext>
            </a:extLst>
          </p:cNvPr>
          <p:cNvSpPr txBox="1"/>
          <p:nvPr/>
        </p:nvSpPr>
        <p:spPr>
          <a:xfrm>
            <a:off x="8420100" y="4603443"/>
            <a:ext cx="2900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/bowtie2/salmon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5894EC0D-2132-0B34-076D-0B05649F3045}"/>
              </a:ext>
            </a:extLst>
          </p:cNvPr>
          <p:cNvSpPr txBox="1"/>
          <p:nvPr/>
        </p:nvSpPr>
        <p:spPr>
          <a:xfrm>
            <a:off x="666541" y="5050844"/>
            <a:ext cx="2490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HTSeq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FeatureCount</a:t>
            </a:r>
            <a:endParaRPr lang="zh-CN" altLang="en-US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05EB126-2001-A255-AEDE-4D83B4A4E33A}"/>
              </a:ext>
            </a:extLst>
          </p:cNvPr>
          <p:cNvSpPr txBox="1"/>
          <p:nvPr/>
        </p:nvSpPr>
        <p:spPr>
          <a:xfrm>
            <a:off x="355257" y="3572420"/>
            <a:ext cx="2603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sample,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pair end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48A3A7A-DB2C-EBA4-D8AA-D87E7688E975}"/>
              </a:ext>
            </a:extLst>
          </p:cNvPr>
          <p:cNvSpPr txBox="1"/>
          <p:nvPr/>
        </p:nvSpPr>
        <p:spPr>
          <a:xfrm>
            <a:off x="8641079" y="5603261"/>
            <a:ext cx="2900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RPM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/FPKM/TPM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ED3758F-00DB-128C-B596-82873874EB21}"/>
              </a:ext>
            </a:extLst>
          </p:cNvPr>
          <p:cNvSpPr txBox="1"/>
          <p:nvPr/>
        </p:nvSpPr>
        <p:spPr>
          <a:xfrm>
            <a:off x="666541" y="4012160"/>
            <a:ext cx="3770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* 0h no dox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* 12h dox	2 * 12h no dox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 * 24 dox	4 * 24h no dox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EB7376F-266A-590B-C3FA-FE97D03ECC15}"/>
              </a:ext>
            </a:extLst>
          </p:cNvPr>
          <p:cNvSpPr txBox="1"/>
          <p:nvPr/>
        </p:nvSpPr>
        <p:spPr>
          <a:xfrm>
            <a:off x="7703325" y="4971977"/>
            <a:ext cx="2194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Genome: GRCm39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3807AB71-7E0C-D9F4-4F30-E6F74016547C}"/>
              </a:ext>
            </a:extLst>
          </p:cNvPr>
          <p:cNvGrpSpPr/>
          <p:nvPr/>
        </p:nvGrpSpPr>
        <p:grpSpPr>
          <a:xfrm>
            <a:off x="6908569" y="3102281"/>
            <a:ext cx="266015" cy="266015"/>
            <a:chOff x="6826654" y="3069044"/>
            <a:chExt cx="338316" cy="338316"/>
          </a:xfrm>
        </p:grpSpPr>
        <p:pic>
          <p:nvPicPr>
            <p:cNvPr id="32" name="图形 31" descr="放大镜 纯色填充">
              <a:extLst>
                <a:ext uri="{FF2B5EF4-FFF2-40B4-BE49-F238E27FC236}">
                  <a16:creationId xmlns:a16="http://schemas.microsoft.com/office/drawing/2014/main" id="{794BB86A-8F87-8A69-14C5-A776DE9CC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826654" y="3069044"/>
              <a:ext cx="338316" cy="338316"/>
            </a:xfrm>
            <a:prstGeom prst="rect">
              <a:avLst/>
            </a:prstGeom>
          </p:spPr>
        </p:pic>
        <p:sp>
          <p:nvSpPr>
            <p:cNvPr id="33" name="乘号 32">
              <a:extLst>
                <a:ext uri="{FF2B5EF4-FFF2-40B4-BE49-F238E27FC236}">
                  <a16:creationId xmlns:a16="http://schemas.microsoft.com/office/drawing/2014/main" id="{12746DD4-983E-74FC-1873-C5B420AF581D}"/>
                </a:ext>
              </a:extLst>
            </p:cNvPr>
            <p:cNvSpPr/>
            <p:nvPr/>
          </p:nvSpPr>
          <p:spPr>
            <a:xfrm rot="18900000">
              <a:off x="6888758" y="3129989"/>
              <a:ext cx="149990" cy="149990"/>
            </a:xfrm>
            <a:prstGeom prst="mathMultiply">
              <a:avLst>
                <a:gd name="adj1" fmla="val 1001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4" name="Picture 2" descr="enter image description here">
            <a:extLst>
              <a:ext uri="{FF2B5EF4-FFF2-40B4-BE49-F238E27FC236}">
                <a16:creationId xmlns:a16="http://schemas.microsoft.com/office/drawing/2014/main" id="{149C1578-CDA1-1512-FE6F-58705F2D3D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12" t="-3704"/>
          <a:stretch/>
        </p:blipFill>
        <p:spPr bwMode="auto">
          <a:xfrm>
            <a:off x="7665319" y="6130379"/>
            <a:ext cx="4052551" cy="45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6147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F8D4E549-806D-24F1-EF09-43AF5740AD0B}"/>
              </a:ext>
            </a:extLst>
          </p:cNvPr>
          <p:cNvSpPr/>
          <p:nvPr/>
        </p:nvSpPr>
        <p:spPr>
          <a:xfrm>
            <a:off x="4572000" y="1091682"/>
            <a:ext cx="261257" cy="5103845"/>
          </a:xfrm>
          <a:custGeom>
            <a:avLst/>
            <a:gdLst>
              <a:gd name="connsiteX0" fmla="*/ 0 w 261257"/>
              <a:gd name="connsiteY0" fmla="*/ 3461657 h 5103845"/>
              <a:gd name="connsiteX1" fmla="*/ 251927 w 261257"/>
              <a:gd name="connsiteY1" fmla="*/ 0 h 5103845"/>
              <a:gd name="connsiteX2" fmla="*/ 261257 w 261257"/>
              <a:gd name="connsiteY2" fmla="*/ 5103845 h 5103845"/>
              <a:gd name="connsiteX3" fmla="*/ 9331 w 261257"/>
              <a:gd name="connsiteY3" fmla="*/ 4562669 h 5103845"/>
              <a:gd name="connsiteX4" fmla="*/ 0 w 261257"/>
              <a:gd name="connsiteY4" fmla="*/ 3461657 h 510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1257" h="5103845">
                <a:moveTo>
                  <a:pt x="0" y="3461657"/>
                </a:moveTo>
                <a:lnTo>
                  <a:pt x="251927" y="0"/>
                </a:lnTo>
                <a:lnTo>
                  <a:pt x="261257" y="5103845"/>
                </a:lnTo>
                <a:lnTo>
                  <a:pt x="9331" y="4562669"/>
                </a:lnTo>
                <a:cubicBezTo>
                  <a:pt x="6221" y="4195665"/>
                  <a:pt x="3110" y="3828661"/>
                  <a:pt x="0" y="346165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AE3149A2-35A6-3F04-A5B8-FB38C07D5C1B}"/>
              </a:ext>
            </a:extLst>
          </p:cNvPr>
          <p:cNvSpPr/>
          <p:nvPr/>
        </p:nvSpPr>
        <p:spPr>
          <a:xfrm>
            <a:off x="4826784" y="944030"/>
            <a:ext cx="6789828" cy="5344804"/>
          </a:xfrm>
          <a:prstGeom prst="roundRect">
            <a:avLst>
              <a:gd name="adj" fmla="val 2895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4C10F96-2A7D-6380-0AA2-56A85E347AD5}"/>
              </a:ext>
            </a:extLst>
          </p:cNvPr>
          <p:cNvSpPr txBox="1"/>
          <p:nvPr/>
        </p:nvSpPr>
        <p:spPr>
          <a:xfrm>
            <a:off x="342899" y="316461"/>
            <a:ext cx="7985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转录组数据初步处理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准备数据及配置文件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C2F1C049-9DA6-EEF5-C8BF-4456FF9778A8}"/>
              </a:ext>
            </a:extLst>
          </p:cNvPr>
          <p:cNvGrpSpPr/>
          <p:nvPr/>
        </p:nvGrpSpPr>
        <p:grpSpPr>
          <a:xfrm>
            <a:off x="715100" y="4562225"/>
            <a:ext cx="3851841" cy="1090736"/>
            <a:chOff x="674841" y="5570973"/>
            <a:chExt cx="3851841" cy="1090736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70BEED4-0EBC-6783-20B6-11A1B072FCC2}"/>
                </a:ext>
              </a:extLst>
            </p:cNvPr>
            <p:cNvSpPr/>
            <p:nvPr/>
          </p:nvSpPr>
          <p:spPr>
            <a:xfrm>
              <a:off x="1101766" y="5570973"/>
              <a:ext cx="3424916" cy="10870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41DAA762-9425-7C87-8F45-0D0FA8DBD272}"/>
                </a:ext>
              </a:extLst>
            </p:cNvPr>
            <p:cNvSpPr txBox="1"/>
            <p:nvPr/>
          </p:nvSpPr>
          <p:spPr>
            <a:xfrm>
              <a:off x="1141236" y="5595994"/>
              <a:ext cx="3067833" cy="1023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SRR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原始数据 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SRRxxx_1/2.fastq.gz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csv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文件 数据说明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4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json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文件 软件路径及程序参数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8D7D6F03-64F5-296D-DC6F-E1CE85AAB10A}"/>
                </a:ext>
              </a:extLst>
            </p:cNvPr>
            <p:cNvSpPr/>
            <p:nvPr/>
          </p:nvSpPr>
          <p:spPr>
            <a:xfrm>
              <a:off x="674841" y="5574665"/>
              <a:ext cx="438596" cy="108704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准</a:t>
              </a:r>
              <a:endPara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6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备</a:t>
              </a:r>
              <a:endPara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6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</a:t>
              </a:r>
              <a:endPara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6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件</a:t>
              </a:r>
              <a:endPara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9384CEED-6959-E5CD-9A1A-2536B5A37C82}"/>
              </a:ext>
            </a:extLst>
          </p:cNvPr>
          <p:cNvGrpSpPr/>
          <p:nvPr/>
        </p:nvGrpSpPr>
        <p:grpSpPr>
          <a:xfrm>
            <a:off x="4777907" y="3879735"/>
            <a:ext cx="6598548" cy="2211811"/>
            <a:chOff x="2774431" y="2568040"/>
            <a:chExt cx="6065728" cy="2033212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9D61FDF4-9751-910E-56D6-800F9FE82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66276" y="3084822"/>
              <a:ext cx="5873883" cy="1516430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2E3883E-83FB-CC5C-3D85-D449D9D9F8E6}"/>
                </a:ext>
              </a:extLst>
            </p:cNvPr>
            <p:cNvSpPr txBox="1"/>
            <p:nvPr/>
          </p:nvSpPr>
          <p:spPr>
            <a:xfrm>
              <a:off x="2774431" y="2568040"/>
              <a:ext cx="3823014" cy="4589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altLang="zh-CN" sz="1800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json</a:t>
              </a:r>
              <a:r>
                <a:rPr lang="zh-CN" altLang="en-US" sz="1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文件 软件路径及程序参数</a:t>
              </a:r>
              <a:endPara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6AA7F01-C639-2BE7-7D44-0929D8FB636F}"/>
              </a:ext>
            </a:extLst>
          </p:cNvPr>
          <p:cNvGrpSpPr/>
          <p:nvPr/>
        </p:nvGrpSpPr>
        <p:grpSpPr>
          <a:xfrm>
            <a:off x="4886590" y="992589"/>
            <a:ext cx="2891591" cy="2592794"/>
            <a:chOff x="4886590" y="854938"/>
            <a:chExt cx="2891591" cy="2592794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14939827-785D-AFC8-E5E7-ED63FBAB1479}"/>
                </a:ext>
              </a:extLst>
            </p:cNvPr>
            <p:cNvGrpSpPr/>
            <p:nvPr/>
          </p:nvGrpSpPr>
          <p:grpSpPr>
            <a:xfrm>
              <a:off x="4886590" y="854938"/>
              <a:ext cx="2891591" cy="2592794"/>
              <a:chOff x="597705" y="2686009"/>
              <a:chExt cx="2399071" cy="2151168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A758D540-4D87-DDAB-56BA-4EAA83F88E46}"/>
                  </a:ext>
                </a:extLst>
              </p:cNvPr>
              <p:cNvGrpSpPr/>
              <p:nvPr/>
            </p:nvGrpSpPr>
            <p:grpSpPr>
              <a:xfrm>
                <a:off x="597705" y="2686009"/>
                <a:ext cx="2399071" cy="1047002"/>
                <a:chOff x="859371" y="2486858"/>
                <a:chExt cx="2399071" cy="1047002"/>
              </a:xfrm>
            </p:grpSpPr>
            <p:pic>
              <p:nvPicPr>
                <p:cNvPr id="17" name="图片 16">
                  <a:extLst>
                    <a:ext uri="{FF2B5EF4-FFF2-40B4-BE49-F238E27FC236}">
                      <a16:creationId xmlns:a16="http://schemas.microsoft.com/office/drawing/2014/main" id="{EC296FD2-4FB7-9476-3CFD-538DA74A45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b="80894"/>
                <a:stretch/>
              </p:blipFill>
              <p:spPr>
                <a:xfrm>
                  <a:off x="965967" y="2885671"/>
                  <a:ext cx="2174494" cy="648189"/>
                </a:xfrm>
                <a:prstGeom prst="rect">
                  <a:avLst/>
                </a:prstGeom>
              </p:spPr>
            </p:pic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F4A653A1-95C7-1949-2326-C122F9E27B05}"/>
                    </a:ext>
                  </a:extLst>
                </p:cNvPr>
                <p:cNvSpPr txBox="1"/>
                <p:nvPr/>
              </p:nvSpPr>
              <p:spPr>
                <a:xfrm>
                  <a:off x="859371" y="2486858"/>
                  <a:ext cx="2399071" cy="4589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285750" indent="-285750">
                    <a:lnSpc>
                      <a:spcPct val="150000"/>
                    </a:lnSpc>
                    <a:buFont typeface="Wingdings" panose="05000000000000000000" pitchFamily="2" charset="2"/>
                    <a:buChar char="Ø"/>
                  </a:pPr>
                  <a:r>
                    <a:rPr lang="en-US" altLang="zh-CN" sz="18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csv</a:t>
                  </a:r>
                  <a:r>
                    <a:rPr lang="zh-CN" altLang="en-US" sz="18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文件 数据说明</a:t>
                  </a:r>
                  <a:endParaRPr lang="en-US" altLang="zh-CN" sz="1800" b="1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E3C02676-4154-895C-5488-A7042DE5F6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81376"/>
              <a:stretch/>
            </p:blipFill>
            <p:spPr>
              <a:xfrm>
                <a:off x="704298" y="4205315"/>
                <a:ext cx="2174495" cy="631862"/>
              </a:xfrm>
              <a:prstGeom prst="rect">
                <a:avLst/>
              </a:prstGeom>
            </p:spPr>
          </p:pic>
        </p:grp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F141EA5-2344-45C6-A890-D4486CEC0A06}"/>
                </a:ext>
              </a:extLst>
            </p:cNvPr>
            <p:cNvSpPr/>
            <p:nvPr/>
          </p:nvSpPr>
          <p:spPr>
            <a:xfrm>
              <a:off x="5015066" y="2085340"/>
              <a:ext cx="2628875" cy="662190"/>
            </a:xfrm>
            <a:prstGeom prst="rect">
              <a:avLst/>
            </a:prstGeom>
            <a:solidFill>
              <a:srgbClr val="2B2D2E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>
                      <a:lumMod val="95000"/>
                    </a:schemeClr>
                  </a:solidFill>
                </a:rPr>
                <a:t>…</a:t>
              </a:r>
              <a:endParaRPr lang="zh-CN" altLang="en-US" sz="3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6699E29-94B3-853D-5038-F29C2AC594CC}"/>
              </a:ext>
            </a:extLst>
          </p:cNvPr>
          <p:cNvGrpSpPr/>
          <p:nvPr/>
        </p:nvGrpSpPr>
        <p:grpSpPr>
          <a:xfrm>
            <a:off x="7984550" y="1084926"/>
            <a:ext cx="3392066" cy="2535217"/>
            <a:chOff x="7984550" y="947275"/>
            <a:chExt cx="3392066" cy="2535217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867F5906-D22C-ACD0-A1AD-1BCAA4936162}"/>
                </a:ext>
              </a:extLst>
            </p:cNvPr>
            <p:cNvGrpSpPr/>
            <p:nvPr/>
          </p:nvGrpSpPr>
          <p:grpSpPr>
            <a:xfrm>
              <a:off x="7984550" y="947275"/>
              <a:ext cx="3392066" cy="2535217"/>
              <a:chOff x="8342131" y="4448406"/>
              <a:chExt cx="2814301" cy="2103398"/>
            </a:xfrm>
          </p:grpSpPr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96D3EA9C-A03E-1F1A-49D4-8F7D2E36E455}"/>
                  </a:ext>
                </a:extLst>
              </p:cNvPr>
              <p:cNvGrpSpPr/>
              <p:nvPr/>
            </p:nvGrpSpPr>
            <p:grpSpPr>
              <a:xfrm>
                <a:off x="8342131" y="4448406"/>
                <a:ext cx="2814171" cy="968049"/>
                <a:chOff x="8904705" y="358187"/>
                <a:chExt cx="2814171" cy="968049"/>
              </a:xfrm>
            </p:grpSpPr>
            <p:pic>
              <p:nvPicPr>
                <p:cNvPr id="24" name="图片 23">
                  <a:extLst>
                    <a:ext uri="{FF2B5EF4-FFF2-40B4-BE49-F238E27FC236}">
                      <a16:creationId xmlns:a16="http://schemas.microsoft.com/office/drawing/2014/main" id="{A0EF47A3-374D-270C-B22F-92E5CD0BE36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b="88807"/>
                <a:stretch/>
              </p:blipFill>
              <p:spPr>
                <a:xfrm>
                  <a:off x="8990680" y="666885"/>
                  <a:ext cx="2728196" cy="659351"/>
                </a:xfrm>
                <a:prstGeom prst="rect">
                  <a:avLst/>
                </a:prstGeom>
              </p:spPr>
            </p:pic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646D274E-C098-DCEE-B4AC-433F357211D0}"/>
                    </a:ext>
                  </a:extLst>
                </p:cNvPr>
                <p:cNvSpPr txBox="1"/>
                <p:nvPr/>
              </p:nvSpPr>
              <p:spPr>
                <a:xfrm>
                  <a:off x="8904705" y="358187"/>
                  <a:ext cx="217907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Wingdings" panose="05000000000000000000" pitchFamily="2" charset="2"/>
                    <a:buChar char="Ø"/>
                  </a:pPr>
                  <a:r>
                    <a:rPr lang="zh-CN" altLang="en-US" b="1" dirty="0"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项目文件结构</a:t>
                  </a:r>
                </a:p>
              </p:txBody>
            </p:sp>
          </p:grpSp>
          <p:pic>
            <p:nvPicPr>
              <p:cNvPr id="23" name="图片 22">
                <a:extLst>
                  <a:ext uri="{FF2B5EF4-FFF2-40B4-BE49-F238E27FC236}">
                    <a16:creationId xmlns:a16="http://schemas.microsoft.com/office/drawing/2014/main" id="{CACEF908-E3AB-0784-7BA7-5ACFDAB2CF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84383"/>
              <a:stretch/>
            </p:blipFill>
            <p:spPr>
              <a:xfrm>
                <a:off x="8428236" y="5631831"/>
                <a:ext cx="2728196" cy="919973"/>
              </a:xfrm>
              <a:prstGeom prst="rect">
                <a:avLst/>
              </a:prstGeom>
            </p:spPr>
          </p:pic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A7B0958-C601-29D3-444A-4AD356ED5E22}"/>
                </a:ext>
              </a:extLst>
            </p:cNvPr>
            <p:cNvSpPr/>
            <p:nvPr/>
          </p:nvSpPr>
          <p:spPr>
            <a:xfrm>
              <a:off x="8088172" y="2094763"/>
              <a:ext cx="3288284" cy="307849"/>
            </a:xfrm>
            <a:prstGeom prst="rect">
              <a:avLst/>
            </a:prstGeom>
            <a:solidFill>
              <a:srgbClr val="2B2D2E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>
                      <a:lumMod val="95000"/>
                    </a:schemeClr>
                  </a:solidFill>
                </a:rPr>
                <a:t>…</a:t>
              </a:r>
              <a:endParaRPr lang="zh-CN" altLang="en-US" sz="3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9B01DF72-0007-BEF4-FC80-F482083303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650" y="1793699"/>
            <a:ext cx="4755421" cy="2029186"/>
          </a:xfrm>
          <a:prstGeom prst="rect">
            <a:avLst/>
          </a:prstGeom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41A45416-2F08-6266-7E85-F5C3F1DC4C97}"/>
              </a:ext>
            </a:extLst>
          </p:cNvPr>
          <p:cNvGrpSpPr/>
          <p:nvPr/>
        </p:nvGrpSpPr>
        <p:grpSpPr>
          <a:xfrm>
            <a:off x="4527317" y="4265898"/>
            <a:ext cx="266015" cy="266015"/>
            <a:chOff x="6826654" y="3069044"/>
            <a:chExt cx="338316" cy="338316"/>
          </a:xfrm>
        </p:grpSpPr>
        <p:pic>
          <p:nvPicPr>
            <p:cNvPr id="32" name="图形 31" descr="放大镜 纯色填充">
              <a:extLst>
                <a:ext uri="{FF2B5EF4-FFF2-40B4-BE49-F238E27FC236}">
                  <a16:creationId xmlns:a16="http://schemas.microsoft.com/office/drawing/2014/main" id="{DCDC87AE-CA9D-15D4-23A2-08E42FA5FB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6826654" y="3069044"/>
              <a:ext cx="338316" cy="338316"/>
            </a:xfrm>
            <a:prstGeom prst="rect">
              <a:avLst/>
            </a:prstGeom>
          </p:spPr>
        </p:pic>
        <p:sp>
          <p:nvSpPr>
            <p:cNvPr id="33" name="乘号 32">
              <a:extLst>
                <a:ext uri="{FF2B5EF4-FFF2-40B4-BE49-F238E27FC236}">
                  <a16:creationId xmlns:a16="http://schemas.microsoft.com/office/drawing/2014/main" id="{0CC08CE0-3C66-C7F6-9574-B2752984B1FB}"/>
                </a:ext>
              </a:extLst>
            </p:cNvPr>
            <p:cNvSpPr/>
            <p:nvPr/>
          </p:nvSpPr>
          <p:spPr>
            <a:xfrm rot="18900000">
              <a:off x="6888758" y="3129989"/>
              <a:ext cx="149990" cy="149990"/>
            </a:xfrm>
            <a:prstGeom prst="mathMultiply">
              <a:avLst>
                <a:gd name="adj1" fmla="val 1001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D41C7305-5854-EACC-1BBB-3C8E697EE065}"/>
              </a:ext>
            </a:extLst>
          </p:cNvPr>
          <p:cNvSpPr txBox="1"/>
          <p:nvPr/>
        </p:nvSpPr>
        <p:spPr>
          <a:xfrm>
            <a:off x="606093" y="1889283"/>
            <a:ext cx="42790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fastq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-dump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下载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SRR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fastq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18B60E2C-72F7-5510-BC4A-6B5A5F4C8DF3}"/>
              </a:ext>
            </a:extLst>
          </p:cNvPr>
          <p:cNvSpPr txBox="1"/>
          <p:nvPr/>
        </p:nvSpPr>
        <p:spPr>
          <a:xfrm>
            <a:off x="632830" y="1534823"/>
            <a:ext cx="94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准备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BA54F65-B4B0-6B65-BECC-88BD1BDE9459}"/>
              </a:ext>
            </a:extLst>
          </p:cNvPr>
          <p:cNvSpPr txBox="1"/>
          <p:nvPr/>
        </p:nvSpPr>
        <p:spPr>
          <a:xfrm>
            <a:off x="636811" y="4101491"/>
            <a:ext cx="94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准备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8206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4C10F96-2A7D-6380-0AA2-56A85E347AD5}"/>
              </a:ext>
            </a:extLst>
          </p:cNvPr>
          <p:cNvSpPr txBox="1"/>
          <p:nvPr/>
        </p:nvSpPr>
        <p:spPr>
          <a:xfrm>
            <a:off x="342899" y="316461"/>
            <a:ext cx="7985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转录组数据初步处理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质控定量流程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6C81D35-D5DC-537F-EC16-C7E7D964C72D}"/>
              </a:ext>
            </a:extLst>
          </p:cNvPr>
          <p:cNvGrpSpPr/>
          <p:nvPr/>
        </p:nvGrpSpPr>
        <p:grpSpPr>
          <a:xfrm>
            <a:off x="5925108" y="1078774"/>
            <a:ext cx="4476264" cy="1857699"/>
            <a:chOff x="502984" y="1079394"/>
            <a:chExt cx="4476264" cy="1857699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559D2070-6344-C7FF-10AB-562B45DD55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2984" y="1079394"/>
              <a:ext cx="4476264" cy="1857699"/>
            </a:xfrm>
            <a:prstGeom prst="rect">
              <a:avLst/>
            </a:prstGeom>
          </p:spPr>
        </p:pic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E985A8F2-1DBF-06B0-FA62-0135A636B67A}"/>
                </a:ext>
              </a:extLst>
            </p:cNvPr>
            <p:cNvSpPr txBox="1"/>
            <p:nvPr/>
          </p:nvSpPr>
          <p:spPr>
            <a:xfrm>
              <a:off x="987928" y="1183709"/>
              <a:ext cx="31022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STEP 1 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运行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smk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文件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24D835CF-B449-52C6-DB2B-D82C562BB181}"/>
              </a:ext>
            </a:extLst>
          </p:cNvPr>
          <p:cNvGrpSpPr/>
          <p:nvPr/>
        </p:nvGrpSpPr>
        <p:grpSpPr>
          <a:xfrm>
            <a:off x="6403477" y="3115929"/>
            <a:ext cx="4874122" cy="3517964"/>
            <a:chOff x="968264" y="2833678"/>
            <a:chExt cx="4874122" cy="3517964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184BD137-92FB-ED1B-3B2A-A0D63A2751F1}"/>
                </a:ext>
              </a:extLst>
            </p:cNvPr>
            <p:cNvGrpSpPr/>
            <p:nvPr/>
          </p:nvGrpSpPr>
          <p:grpSpPr>
            <a:xfrm>
              <a:off x="1056755" y="3320848"/>
              <a:ext cx="4785631" cy="3030794"/>
              <a:chOff x="6729967" y="1160419"/>
              <a:chExt cx="4444609" cy="2814821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4A0B9212-E927-8734-6D3A-4B87186C1D4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b="44010"/>
              <a:stretch/>
            </p:blipFill>
            <p:spPr>
              <a:xfrm>
                <a:off x="6729967" y="1160419"/>
                <a:ext cx="4444608" cy="1217057"/>
              </a:xfrm>
              <a:prstGeom prst="rect">
                <a:avLst/>
              </a:prstGeom>
            </p:spPr>
          </p:pic>
          <p:pic>
            <p:nvPicPr>
              <p:cNvPr id="31" name="图片 30">
                <a:extLst>
                  <a:ext uri="{FF2B5EF4-FFF2-40B4-BE49-F238E27FC236}">
                    <a16:creationId xmlns:a16="http://schemas.microsoft.com/office/drawing/2014/main" id="{25F63D5A-8FA2-9626-45F8-E38B04D35E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/>
              <a:stretch/>
            </p:blipFill>
            <p:spPr>
              <a:xfrm>
                <a:off x="6729968" y="2377476"/>
                <a:ext cx="4444608" cy="1597764"/>
              </a:xfrm>
              <a:prstGeom prst="rect">
                <a:avLst/>
              </a:prstGeom>
            </p:spPr>
          </p:pic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64F4A5BD-DE7B-BFDB-4C24-8F65510FDDFC}"/>
                </a:ext>
              </a:extLst>
            </p:cNvPr>
            <p:cNvSpPr txBox="1"/>
            <p:nvPr/>
          </p:nvSpPr>
          <p:spPr>
            <a:xfrm>
              <a:off x="968264" y="2833678"/>
              <a:ext cx="3991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STEP 2 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查看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fastp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质控结果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B8C4E034-8191-DF7F-F490-24E215CBA954}"/>
              </a:ext>
            </a:extLst>
          </p:cNvPr>
          <p:cNvGrpSpPr/>
          <p:nvPr/>
        </p:nvGrpSpPr>
        <p:grpSpPr>
          <a:xfrm>
            <a:off x="1087455" y="1178958"/>
            <a:ext cx="4560934" cy="2093070"/>
            <a:chOff x="6205389" y="1200964"/>
            <a:chExt cx="4560934" cy="2093070"/>
          </a:xfrm>
        </p:grpSpPr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4FC7558A-72FA-8044-1878-7352B2DA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05389" y="1261312"/>
              <a:ext cx="4174218" cy="2032722"/>
            </a:xfrm>
            <a:prstGeom prst="rect">
              <a:avLst/>
            </a:prstGeom>
          </p:spPr>
        </p:pic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5F3C1E49-9C9E-4B8A-3460-5610605B4174}"/>
                </a:ext>
              </a:extLst>
            </p:cNvPr>
            <p:cNvSpPr txBox="1"/>
            <p:nvPr/>
          </p:nvSpPr>
          <p:spPr>
            <a:xfrm>
              <a:off x="6487267" y="1200964"/>
              <a:ext cx="42790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STEP 0 STAR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做参考基因组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1458654C-791F-FACC-3BA2-3617313A3E71}"/>
              </a:ext>
            </a:extLst>
          </p:cNvPr>
          <p:cNvGrpSpPr/>
          <p:nvPr/>
        </p:nvGrpSpPr>
        <p:grpSpPr>
          <a:xfrm>
            <a:off x="1418542" y="3829625"/>
            <a:ext cx="3915262" cy="769442"/>
            <a:chOff x="6487267" y="3866713"/>
            <a:chExt cx="3915262" cy="769442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B7351E0-63FE-3E34-7782-837C66875A14}"/>
                </a:ext>
              </a:extLst>
            </p:cNvPr>
            <p:cNvSpPr txBox="1"/>
            <p:nvPr/>
          </p:nvSpPr>
          <p:spPr>
            <a:xfrm>
              <a:off x="6487267" y="3866713"/>
              <a:ext cx="39152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STEP 3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FeatureCount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计数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610348B9-8C6A-9D25-F90C-11A831EA3EA2}"/>
                </a:ext>
              </a:extLst>
            </p:cNvPr>
            <p:cNvSpPr txBox="1"/>
            <p:nvPr/>
          </p:nvSpPr>
          <p:spPr>
            <a:xfrm>
              <a:off x="6487267" y="4266823"/>
              <a:ext cx="361046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Average ~92% assigned reads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箭头: 右 37">
            <a:extLst>
              <a:ext uri="{FF2B5EF4-FFF2-40B4-BE49-F238E27FC236}">
                <a16:creationId xmlns:a16="http://schemas.microsoft.com/office/drawing/2014/main" id="{68E0527B-71CB-F8BA-3B92-C1E3D46E50B5}"/>
              </a:ext>
            </a:extLst>
          </p:cNvPr>
          <p:cNvSpPr/>
          <p:nvPr/>
        </p:nvSpPr>
        <p:spPr>
          <a:xfrm rot="5400000">
            <a:off x="7821403" y="2616678"/>
            <a:ext cx="629169" cy="369332"/>
          </a:xfrm>
          <a:prstGeom prst="rightArrow">
            <a:avLst>
              <a:gd name="adj1" fmla="val 50000"/>
              <a:gd name="adj2" fmla="val 8727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箭头: 右 38">
            <a:extLst>
              <a:ext uri="{FF2B5EF4-FFF2-40B4-BE49-F238E27FC236}">
                <a16:creationId xmlns:a16="http://schemas.microsoft.com/office/drawing/2014/main" id="{002BAB13-5300-8DA6-172F-EF22EDE165A8}"/>
              </a:ext>
            </a:extLst>
          </p:cNvPr>
          <p:cNvSpPr/>
          <p:nvPr/>
        </p:nvSpPr>
        <p:spPr>
          <a:xfrm>
            <a:off x="5333804" y="1822957"/>
            <a:ext cx="629169" cy="369332"/>
          </a:xfrm>
          <a:prstGeom prst="rightArrow">
            <a:avLst>
              <a:gd name="adj1" fmla="val 50000"/>
              <a:gd name="adj2" fmla="val 8727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箭头: 右 39">
            <a:extLst>
              <a:ext uri="{FF2B5EF4-FFF2-40B4-BE49-F238E27FC236}">
                <a16:creationId xmlns:a16="http://schemas.microsoft.com/office/drawing/2014/main" id="{1DEEDC22-D20B-84E3-7C78-F9EC9B884DD8}"/>
              </a:ext>
            </a:extLst>
          </p:cNvPr>
          <p:cNvSpPr/>
          <p:nvPr/>
        </p:nvSpPr>
        <p:spPr>
          <a:xfrm rot="10800000">
            <a:off x="5333803" y="3921528"/>
            <a:ext cx="629169" cy="369332"/>
          </a:xfrm>
          <a:prstGeom prst="rightArrow">
            <a:avLst>
              <a:gd name="adj1" fmla="val 50000"/>
              <a:gd name="adj2" fmla="val 8727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32E9384D-303F-A121-C46B-42F614905173}"/>
              </a:ext>
            </a:extLst>
          </p:cNvPr>
          <p:cNvSpPr txBox="1"/>
          <p:nvPr/>
        </p:nvSpPr>
        <p:spPr>
          <a:xfrm>
            <a:off x="1418542" y="4602666"/>
            <a:ext cx="3610462" cy="10002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比对率偏高！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Aft>
                <a:spcPts val="600"/>
              </a:spcAf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这可能是由于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gtf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文件未过滤掉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non-coding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基因的注释信息</a:t>
            </a:r>
          </a:p>
        </p:txBody>
      </p:sp>
    </p:spTree>
    <p:extLst>
      <p:ext uri="{BB962C8B-B14F-4D97-AF65-F5344CB8AC3E}">
        <p14:creationId xmlns:p14="http://schemas.microsoft.com/office/powerpoint/2010/main" val="954798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5063</TotalTime>
  <Words>780</Words>
  <Application>Microsoft Office PowerPoint</Application>
  <PresentationFormat>宽屏</PresentationFormat>
  <Paragraphs>148</Paragraphs>
  <Slides>24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等线</vt:lpstr>
      <vt:lpstr>等线 Light</vt:lpstr>
      <vt:lpstr>微软雅黑</vt:lpstr>
      <vt:lpstr>Arial</vt:lpstr>
      <vt:lpstr>Wingdings</vt:lpstr>
      <vt:lpstr>Office 主题​​</vt:lpstr>
      <vt:lpstr>Mesp1 转录组分析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 Ze</dc:creator>
  <cp:lastModifiedBy>子坤 杨</cp:lastModifiedBy>
  <cp:revision>94</cp:revision>
  <dcterms:created xsi:type="dcterms:W3CDTF">2021-11-08T16:57:38Z</dcterms:created>
  <dcterms:modified xsi:type="dcterms:W3CDTF">2024-07-11T04:18:04Z</dcterms:modified>
</cp:coreProperties>
</file>

<file path=docProps/thumbnail.jpeg>
</file>